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57" r:id="rId3"/>
    <p:sldId id="260" r:id="rId4"/>
    <p:sldId id="262" r:id="rId5"/>
    <p:sldId id="284" r:id="rId6"/>
    <p:sldId id="285" r:id="rId7"/>
    <p:sldId id="286" r:id="rId8"/>
    <p:sldId id="265" r:id="rId9"/>
    <p:sldId id="259" r:id="rId10"/>
    <p:sldId id="266" r:id="rId11"/>
    <p:sldId id="287" r:id="rId12"/>
    <p:sldId id="288" r:id="rId13"/>
    <p:sldId id="269" r:id="rId14"/>
    <p:sldId id="261" r:id="rId15"/>
    <p:sldId id="289" r:id="rId16"/>
    <p:sldId id="263" r:id="rId17"/>
    <p:sldId id="264" r:id="rId18"/>
    <p:sldId id="293" r:id="rId19"/>
    <p:sldId id="294" r:id="rId20"/>
    <p:sldId id="270" r:id="rId21"/>
    <p:sldId id="271" r:id="rId22"/>
    <p:sldId id="272" r:id="rId23"/>
    <p:sldId id="273" r:id="rId24"/>
    <p:sldId id="275" r:id="rId2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22B14C"/>
    <a:srgbClr val="29ABE1"/>
    <a:srgbClr val="1B5636"/>
    <a:srgbClr val="14387F"/>
    <a:srgbClr val="F3B613"/>
    <a:srgbClr val="003269"/>
    <a:srgbClr val="28348A"/>
    <a:srgbClr val="CF135A"/>
    <a:srgbClr val="009F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3673" autoAdjust="0"/>
  </p:normalViewPr>
  <p:slideViewPr>
    <p:cSldViewPr snapToGrid="0" snapToObjects="1">
      <p:cViewPr varScale="1">
        <p:scale>
          <a:sx n="61" d="100"/>
          <a:sy n="61" d="100"/>
        </p:scale>
        <p:origin x="9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8A221-2E28-534B-B219-595B7A3EAB1D}" type="datetimeFigureOut">
              <a:rPr lang="es-CO" smtClean="0"/>
              <a:t>27/09/2023</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766EBA-06C7-884D-A7A7-733CA170A085}" type="slidenum">
              <a:rPr lang="es-CO" smtClean="0"/>
              <a:t>‹Nº›</a:t>
            </a:fld>
            <a:endParaRPr lang="es-CO"/>
          </a:p>
        </p:txBody>
      </p:sp>
    </p:spTree>
    <p:extLst>
      <p:ext uri="{BB962C8B-B14F-4D97-AF65-F5344CB8AC3E}">
        <p14:creationId xmlns:p14="http://schemas.microsoft.com/office/powerpoint/2010/main" val="1384476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fld id="{9E766EBA-06C7-884D-A7A7-733CA170A085}" type="slidenum">
              <a:rPr lang="es-CO" smtClean="0"/>
              <a:t>2</a:t>
            </a:fld>
            <a:endParaRPr lang="es-CO"/>
          </a:p>
        </p:txBody>
      </p:sp>
    </p:spTree>
    <p:extLst>
      <p:ext uri="{BB962C8B-B14F-4D97-AF65-F5344CB8AC3E}">
        <p14:creationId xmlns:p14="http://schemas.microsoft.com/office/powerpoint/2010/main" val="3451912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L" dirty="0"/>
              <a:t> La Huella Hídrica se mide en el volumen de agua </a:t>
            </a:r>
            <a:r>
              <a:rPr lang="es-CL" sz="1050" b="1" dirty="0"/>
              <a:t>consumida, evaporada o contaminada</a:t>
            </a:r>
            <a:r>
              <a:rPr lang="es-CL" dirty="0"/>
              <a:t>, ya sea en unidad de </a:t>
            </a:r>
            <a:r>
              <a:rPr lang="es-CL" sz="1050" b="1" dirty="0"/>
              <a:t>tiempo</a:t>
            </a:r>
            <a:r>
              <a:rPr lang="es-CL" dirty="0"/>
              <a:t> o en unidad de </a:t>
            </a:r>
            <a:r>
              <a:rPr lang="es-CL" sz="1050" b="1" dirty="0"/>
              <a:t>masa.</a:t>
            </a:r>
            <a:r>
              <a:rPr lang="es-CL" dirty="0"/>
              <a:t> </a:t>
            </a:r>
          </a:p>
          <a:p>
            <a:endParaRPr lang="es-CO" dirty="0"/>
          </a:p>
        </p:txBody>
      </p:sp>
      <p:sp>
        <p:nvSpPr>
          <p:cNvPr id="4" name="Marcador de número de diapositiva 3"/>
          <p:cNvSpPr>
            <a:spLocks noGrp="1"/>
          </p:cNvSpPr>
          <p:nvPr>
            <p:ph type="sldNum" sz="quarter" idx="5"/>
          </p:nvPr>
        </p:nvSpPr>
        <p:spPr/>
        <p:txBody>
          <a:bodyPr/>
          <a:lstStyle/>
          <a:p>
            <a:fld id="{9E766EBA-06C7-884D-A7A7-733CA170A085}" type="slidenum">
              <a:rPr lang="es-CO" smtClean="0"/>
              <a:t>3</a:t>
            </a:fld>
            <a:endParaRPr lang="es-CO"/>
          </a:p>
        </p:txBody>
      </p:sp>
    </p:spTree>
    <p:extLst>
      <p:ext uri="{BB962C8B-B14F-4D97-AF65-F5344CB8AC3E}">
        <p14:creationId xmlns:p14="http://schemas.microsoft.com/office/powerpoint/2010/main" val="187120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9E766EBA-06C7-884D-A7A7-733CA170A085}" type="slidenum">
              <a:rPr lang="es-CO" smtClean="0"/>
              <a:t>4</a:t>
            </a:fld>
            <a:endParaRPr lang="es-CO"/>
          </a:p>
        </p:txBody>
      </p:sp>
    </p:spTree>
    <p:extLst>
      <p:ext uri="{BB962C8B-B14F-4D97-AF65-F5344CB8AC3E}">
        <p14:creationId xmlns:p14="http://schemas.microsoft.com/office/powerpoint/2010/main" val="2146306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0FEEC0-98C3-C64F-BEF7-D1529AA66FAB}"/>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C01B5C3-A27C-0249-BCA5-49C0DF51B4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35CA9182-577C-E34D-8AD6-716A2E416B99}"/>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5" name="Marcador de pie de página 4">
            <a:extLst>
              <a:ext uri="{FF2B5EF4-FFF2-40B4-BE49-F238E27FC236}">
                <a16:creationId xmlns:a16="http://schemas.microsoft.com/office/drawing/2014/main" id="{17BBC337-D5E0-3444-9943-666CA06398D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A4DCC2F-D4FB-AA41-B061-D1C693A1A1BC}"/>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1340118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719466-80BA-D44B-B25C-30C829569B6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AA072283-30C3-9440-9FA5-18BC21203C5C}"/>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89CC238F-6C1C-E448-8798-210BCA4D7D5C}"/>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5" name="Marcador de pie de página 4">
            <a:extLst>
              <a:ext uri="{FF2B5EF4-FFF2-40B4-BE49-F238E27FC236}">
                <a16:creationId xmlns:a16="http://schemas.microsoft.com/office/drawing/2014/main" id="{57C60A76-A5E9-E34D-9913-B0F5497DAF4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9D5A5B2-0AB8-9D4F-A5BA-32DDFA14F55D}"/>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2723691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473299F-092E-2949-B894-38D31420499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A580AF8C-6D0E-F24B-9110-EE25E981D6A8}"/>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80175FE-F02C-4345-962D-5275D8226DDB}"/>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5" name="Marcador de pie de página 4">
            <a:extLst>
              <a:ext uri="{FF2B5EF4-FFF2-40B4-BE49-F238E27FC236}">
                <a16:creationId xmlns:a16="http://schemas.microsoft.com/office/drawing/2014/main" id="{400C8EB9-7083-8548-906F-939800EC24B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B7D800D-B945-E144-BD2C-A9F04C8150CA}"/>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834171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514C43-6EE3-B54C-9564-643F81A7293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6BB4A389-22D4-7D45-9364-056D6E978B6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48B0AA4-71FF-664F-B515-8A828B3E773A}"/>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5" name="Marcador de pie de página 4">
            <a:extLst>
              <a:ext uri="{FF2B5EF4-FFF2-40B4-BE49-F238E27FC236}">
                <a16:creationId xmlns:a16="http://schemas.microsoft.com/office/drawing/2014/main" id="{666E6DAC-E219-C243-9714-6C635A496D7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F88762B-DAE4-FB40-8BE0-F9E734F9CCCF}"/>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3391629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4989A9-A1C1-9B4A-9A40-240B146C514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18E7F424-3923-D84D-B408-1897951FEF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C09C2B4-B5FC-0B44-A032-649CF2501B6B}"/>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5" name="Marcador de pie de página 4">
            <a:extLst>
              <a:ext uri="{FF2B5EF4-FFF2-40B4-BE49-F238E27FC236}">
                <a16:creationId xmlns:a16="http://schemas.microsoft.com/office/drawing/2014/main" id="{20C1A957-A546-564B-967B-B17FDED2064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1B58B69-92B2-3C48-A299-E16FF3C5A0A5}"/>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2635983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E507FB-4DC1-F942-8490-546FBD5BE2A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66F8C0C-50BA-A54E-B3E1-ADB79FAE090E}"/>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107616B8-61A6-6340-BBBD-32FA367EEB1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DB0853DB-3B2B-6F49-A3A4-3B5BD5DA9C2D}"/>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6" name="Marcador de pie de página 5">
            <a:extLst>
              <a:ext uri="{FF2B5EF4-FFF2-40B4-BE49-F238E27FC236}">
                <a16:creationId xmlns:a16="http://schemas.microsoft.com/office/drawing/2014/main" id="{F6A3FF3E-E326-214B-A572-6635E278F4A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57D20A0-BCC7-A04D-BBE5-397DAB0E9B33}"/>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419533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2D8E0E-72B1-8A49-994F-A819F56F84DC}"/>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B46E864-5DD1-EB4C-A0C8-3E5BDDFB5C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3526D23-BA52-3F45-9E4C-4BB94E5F6559}"/>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2F5C4861-B6FC-E147-93DD-41279950D2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BB223C9-66E6-3E42-80E9-64F63E7506E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6EAD288C-2086-3348-B3E8-A1192AF7E08F}"/>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8" name="Marcador de pie de página 7">
            <a:extLst>
              <a:ext uri="{FF2B5EF4-FFF2-40B4-BE49-F238E27FC236}">
                <a16:creationId xmlns:a16="http://schemas.microsoft.com/office/drawing/2014/main" id="{8F682CBA-017C-5042-A208-DC46A738151E}"/>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B8F63923-8D30-B546-9550-87BA59A36FEA}"/>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3097106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AEF8A1-FCC2-1E46-9B28-36D74DDB2D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953E4CC-7FB2-AF42-B2F4-2812CD3EE4EF}"/>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4" name="Marcador de pie de página 3">
            <a:extLst>
              <a:ext uri="{FF2B5EF4-FFF2-40B4-BE49-F238E27FC236}">
                <a16:creationId xmlns:a16="http://schemas.microsoft.com/office/drawing/2014/main" id="{AC3F4A9A-DA7B-9B4B-897C-580FCDBA5E8A}"/>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F93FF5EC-4EB2-D84A-AB4F-98651B8C4C85}"/>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3988004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10AAF68-84CB-0049-ACE7-8A74A344E9C2}"/>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3" name="Marcador de pie de página 2">
            <a:extLst>
              <a:ext uri="{FF2B5EF4-FFF2-40B4-BE49-F238E27FC236}">
                <a16:creationId xmlns:a16="http://schemas.microsoft.com/office/drawing/2014/main" id="{68585B94-E4B1-ED48-830C-FFC14FFE6C23}"/>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772B93E0-F41C-E448-BD35-29C6DED08B8D}"/>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212079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65BDBF-246F-AE49-B7A8-62C5DEBAA82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0540443-1731-D547-B053-7F8E965398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63BA7E91-946A-C342-A0C9-BEF4A40A65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F94A374-C7AA-E047-980E-86BFC23571CD}"/>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6" name="Marcador de pie de página 5">
            <a:extLst>
              <a:ext uri="{FF2B5EF4-FFF2-40B4-BE49-F238E27FC236}">
                <a16:creationId xmlns:a16="http://schemas.microsoft.com/office/drawing/2014/main" id="{E15432A2-24EF-4448-A2BA-AE98B5E2EF1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9114186-2E94-3E45-8E56-892D95315280}"/>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604901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7CF0DB-DF0F-6D49-9AF5-160C5BCA599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F7A2B867-01CF-A141-BDC1-7C38460B25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9CF48040-E7A4-4C48-ADFC-79267F7ACF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CA6EB4B-3FC4-594C-A372-8461BF65C0F3}"/>
              </a:ext>
            </a:extLst>
          </p:cNvPr>
          <p:cNvSpPr>
            <a:spLocks noGrp="1"/>
          </p:cNvSpPr>
          <p:nvPr>
            <p:ph type="dt" sz="half" idx="10"/>
          </p:nvPr>
        </p:nvSpPr>
        <p:spPr/>
        <p:txBody>
          <a:bodyPr/>
          <a:lstStyle/>
          <a:p>
            <a:fld id="{30181E76-3F28-E348-B147-831C8051BD66}" type="datetimeFigureOut">
              <a:rPr lang="es-CO" smtClean="0"/>
              <a:t>27/09/2023</a:t>
            </a:fld>
            <a:endParaRPr lang="es-CO"/>
          </a:p>
        </p:txBody>
      </p:sp>
      <p:sp>
        <p:nvSpPr>
          <p:cNvPr id="6" name="Marcador de pie de página 5">
            <a:extLst>
              <a:ext uri="{FF2B5EF4-FFF2-40B4-BE49-F238E27FC236}">
                <a16:creationId xmlns:a16="http://schemas.microsoft.com/office/drawing/2014/main" id="{5348A263-8B02-3A45-AB18-296FA98E04F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2D0F8F9-AB95-6441-B76A-0F24A8BF4199}"/>
              </a:ext>
            </a:extLst>
          </p:cNvPr>
          <p:cNvSpPr>
            <a:spLocks noGrp="1"/>
          </p:cNvSpPr>
          <p:nvPr>
            <p:ph type="sldNum" sz="quarter" idx="12"/>
          </p:nvPr>
        </p:nvSpPr>
        <p:spPr/>
        <p:txBody>
          <a:bodyPr/>
          <a:lstStyle/>
          <a:p>
            <a:fld id="{B09021B8-A7E0-0E4E-AC8C-B073AFF00D7E}" type="slidenum">
              <a:rPr lang="es-CO" smtClean="0"/>
              <a:t>‹Nº›</a:t>
            </a:fld>
            <a:endParaRPr lang="es-CO"/>
          </a:p>
        </p:txBody>
      </p:sp>
    </p:spTree>
    <p:extLst>
      <p:ext uri="{BB962C8B-B14F-4D97-AF65-F5344CB8AC3E}">
        <p14:creationId xmlns:p14="http://schemas.microsoft.com/office/powerpoint/2010/main" val="1065222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D55CFCB-BBA6-7241-A5CC-78B6BEB65E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A1491908-1AC5-2640-B675-A20DD525E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A2AF8F1-A35D-8B4C-8974-226BF5F284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81E76-3F28-E348-B147-831C8051BD66}" type="datetimeFigureOut">
              <a:rPr lang="es-CO" smtClean="0"/>
              <a:t>27/09/2023</a:t>
            </a:fld>
            <a:endParaRPr lang="es-CO"/>
          </a:p>
        </p:txBody>
      </p:sp>
      <p:sp>
        <p:nvSpPr>
          <p:cNvPr id="5" name="Marcador de pie de página 4">
            <a:extLst>
              <a:ext uri="{FF2B5EF4-FFF2-40B4-BE49-F238E27FC236}">
                <a16:creationId xmlns:a16="http://schemas.microsoft.com/office/drawing/2014/main" id="{B12E1E24-2970-EE49-9728-74B77038FB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B2718F98-CF29-F349-AE86-BFB65A0AA2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9021B8-A7E0-0E4E-AC8C-B073AFF00D7E}" type="slidenum">
              <a:rPr lang="es-CO" smtClean="0"/>
              <a:t>‹Nº›</a:t>
            </a:fld>
            <a:endParaRPr lang="es-CO"/>
          </a:p>
        </p:txBody>
      </p:sp>
    </p:spTree>
    <p:extLst>
      <p:ext uri="{BB962C8B-B14F-4D97-AF65-F5344CB8AC3E}">
        <p14:creationId xmlns:p14="http://schemas.microsoft.com/office/powerpoint/2010/main" val="26666859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sv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39.png"/><Relationship Id="rId17" Type="http://schemas.openxmlformats.org/officeDocument/2006/relationships/image" Target="../media/image44.svg"/><Relationship Id="rId2" Type="http://schemas.openxmlformats.org/officeDocument/2006/relationships/image" Target="../media/image29.png"/><Relationship Id="rId16"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svg"/><Relationship Id="rId1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sv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jpeg"/><Relationship Id="rId11" Type="http://schemas.openxmlformats.org/officeDocument/2006/relationships/image" Target="../media/image25.sv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9608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405" name="Rectangle 16404">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adroTexto 6">
            <a:extLst>
              <a:ext uri="{FF2B5EF4-FFF2-40B4-BE49-F238E27FC236}">
                <a16:creationId xmlns:a16="http://schemas.microsoft.com/office/drawing/2014/main" id="{960CF2D9-E3A0-B24B-AE88-02E4F0853D2F}"/>
              </a:ext>
            </a:extLst>
          </p:cNvPr>
          <p:cNvSpPr txBox="1"/>
          <p:nvPr/>
        </p:nvSpPr>
        <p:spPr>
          <a:xfrm>
            <a:off x="411480" y="987552"/>
            <a:ext cx="4485861" cy="1088136"/>
          </a:xfrm>
          <a:prstGeom prst="rect">
            <a:avLst/>
          </a:prstGeom>
        </p:spPr>
        <p:txBody>
          <a:bodyPr vert="horz" lIns="91440" tIns="45720" rIns="91440" bIns="45720" rtlCol="0" anchor="b">
            <a:normAutofit/>
          </a:bodyPr>
          <a:lstStyle/>
          <a:p>
            <a:pPr marL="114300" lvl="0">
              <a:lnSpc>
                <a:spcPct val="90000"/>
              </a:lnSpc>
              <a:spcBef>
                <a:spcPct val="0"/>
              </a:spcBef>
              <a:spcAft>
                <a:spcPts val="600"/>
              </a:spcAft>
            </a:pPr>
            <a:r>
              <a:rPr lang="en-US" sz="3400" b="0" cap="small" spc="25">
                <a:effectLst/>
                <a:latin typeface="+mj-lt"/>
                <a:ea typeface="+mj-ea"/>
                <a:cs typeface="+mj-cs"/>
              </a:rPr>
              <a:t>Formulación del problema</a:t>
            </a:r>
            <a:endParaRPr lang="en-US" sz="3400" b="1">
              <a:effectLst/>
              <a:latin typeface="+mj-lt"/>
              <a:ea typeface="+mj-ea"/>
              <a:cs typeface="+mj-cs"/>
            </a:endParaRPr>
          </a:p>
        </p:txBody>
      </p:sp>
      <p:sp>
        <p:nvSpPr>
          <p:cNvPr id="16407" name="Rectangle 16406">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409" name="Rectangle 16408">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uadroTexto 4">
            <a:extLst>
              <a:ext uri="{FF2B5EF4-FFF2-40B4-BE49-F238E27FC236}">
                <a16:creationId xmlns:a16="http://schemas.microsoft.com/office/drawing/2014/main" id="{2856C7F2-6BFD-86E4-D197-4858BAB25265}"/>
              </a:ext>
            </a:extLst>
          </p:cNvPr>
          <p:cNvSpPr txBox="1"/>
          <p:nvPr/>
        </p:nvSpPr>
        <p:spPr>
          <a:xfrm>
            <a:off x="411479" y="2688336"/>
            <a:ext cx="4498848" cy="3584448"/>
          </a:xfrm>
          <a:prstGeom prst="rect">
            <a:avLst/>
          </a:prstGeom>
        </p:spPr>
        <p:txBody>
          <a:bodyPr vert="horz" lIns="91440" tIns="45720" rIns="91440" bIns="45720" rtlCol="0" anchor="t">
            <a:normAutofit/>
          </a:bodyPr>
          <a:lstStyle/>
          <a:p>
            <a:pPr marL="114300" lvl="0" indent="-228600">
              <a:lnSpc>
                <a:spcPct val="90000"/>
              </a:lnSpc>
              <a:buFont typeface="Arial" panose="020B0604020202020204" pitchFamily="34" charset="0"/>
              <a:buChar char="•"/>
            </a:pPr>
            <a:endParaRPr lang="en-US" sz="1500" b="1" dirty="0">
              <a:effectLst/>
            </a:endParaRPr>
          </a:p>
          <a:p>
            <a:pPr marL="180340" indent="-228600">
              <a:lnSpc>
                <a:spcPct val="90000"/>
              </a:lnSpc>
              <a:spcAft>
                <a:spcPts val="600"/>
              </a:spcAft>
              <a:buFont typeface="Arial" panose="020B0604020202020204" pitchFamily="34" charset="0"/>
              <a:buChar char="•"/>
            </a:pPr>
            <a:r>
              <a:rPr lang="en-US" sz="1500" dirty="0">
                <a:effectLst/>
              </a:rPr>
              <a:t> </a:t>
            </a:r>
            <a:r>
              <a:rPr lang="en-US" sz="1500" dirty="0"/>
              <a:t>M</a:t>
            </a:r>
            <a:r>
              <a:rPr lang="en-US" sz="1500" dirty="0">
                <a:effectLst/>
              </a:rPr>
              <a:t>ás de la </a:t>
            </a:r>
            <a:r>
              <a:rPr lang="en-US" sz="1500" dirty="0" err="1">
                <a:effectLst/>
              </a:rPr>
              <a:t>mitad</a:t>
            </a:r>
            <a:r>
              <a:rPr lang="en-US" sz="1500" dirty="0">
                <a:effectLst/>
              </a:rPr>
              <a:t> de </a:t>
            </a:r>
            <a:r>
              <a:rPr lang="en-US" sz="1500" dirty="0" err="1">
                <a:effectLst/>
              </a:rPr>
              <a:t>los</a:t>
            </a:r>
            <a:r>
              <a:rPr lang="en-US" sz="1500" dirty="0">
                <a:effectLst/>
              </a:rPr>
              <a:t> </a:t>
            </a:r>
            <a:r>
              <a:rPr lang="en-US" sz="1500" dirty="0" err="1">
                <a:effectLst/>
              </a:rPr>
              <a:t>municipios</a:t>
            </a:r>
            <a:r>
              <a:rPr lang="en-US" sz="1500" dirty="0">
                <a:effectLst/>
              </a:rPr>
              <a:t> </a:t>
            </a:r>
            <a:r>
              <a:rPr lang="en-US" sz="1500" dirty="0" err="1">
                <a:effectLst/>
              </a:rPr>
              <a:t>sufren</a:t>
            </a:r>
            <a:r>
              <a:rPr lang="en-US" sz="1500" dirty="0">
                <a:effectLst/>
              </a:rPr>
              <a:t> </a:t>
            </a:r>
            <a:r>
              <a:rPr lang="en-US" sz="1500" dirty="0" err="1">
                <a:effectLst/>
              </a:rPr>
              <a:t>escasez</a:t>
            </a:r>
            <a:r>
              <a:rPr lang="en-US" sz="1500" dirty="0">
                <a:effectLst/>
              </a:rPr>
              <a:t> de </a:t>
            </a:r>
            <a:r>
              <a:rPr lang="en-US" sz="1500" dirty="0" err="1">
                <a:effectLst/>
              </a:rPr>
              <a:t>agua</a:t>
            </a:r>
            <a:r>
              <a:rPr lang="en-US" sz="1500" dirty="0">
                <a:effectLst/>
              </a:rPr>
              <a:t> </a:t>
            </a:r>
            <a:r>
              <a:rPr lang="en-US" sz="1500" dirty="0" err="1">
                <a:effectLst/>
              </a:rPr>
              <a:t>durante</a:t>
            </a:r>
            <a:r>
              <a:rPr lang="en-US" sz="1500" dirty="0">
                <a:effectLst/>
              </a:rPr>
              <a:t> </a:t>
            </a:r>
            <a:r>
              <a:rPr lang="en-US" sz="1500" dirty="0" err="1">
                <a:effectLst/>
              </a:rPr>
              <a:t>los</a:t>
            </a:r>
            <a:r>
              <a:rPr lang="en-US" sz="1500" dirty="0">
                <a:effectLst/>
              </a:rPr>
              <a:t> </a:t>
            </a:r>
            <a:r>
              <a:rPr lang="en-US" sz="1500" dirty="0" err="1">
                <a:effectLst/>
              </a:rPr>
              <a:t>períodos</a:t>
            </a:r>
            <a:r>
              <a:rPr lang="en-US" sz="1500" dirty="0">
                <a:effectLst/>
              </a:rPr>
              <a:t> </a:t>
            </a:r>
            <a:r>
              <a:rPr lang="en-US" sz="1500" dirty="0" err="1">
                <a:effectLst/>
              </a:rPr>
              <a:t>afectados</a:t>
            </a:r>
            <a:r>
              <a:rPr lang="en-US" sz="1500" dirty="0">
                <a:effectLst/>
              </a:rPr>
              <a:t> </a:t>
            </a:r>
            <a:r>
              <a:rPr lang="en-US" sz="1500" dirty="0" err="1">
                <a:effectLst/>
              </a:rPr>
              <a:t>por</a:t>
            </a:r>
            <a:r>
              <a:rPr lang="en-US" sz="1500" dirty="0">
                <a:effectLst/>
              </a:rPr>
              <a:t> la </a:t>
            </a:r>
            <a:r>
              <a:rPr lang="en-US" sz="1500" dirty="0" err="1">
                <a:effectLst/>
              </a:rPr>
              <a:t>sequía</a:t>
            </a:r>
            <a:r>
              <a:rPr lang="en-US" sz="1500" dirty="0">
                <a:effectLst/>
              </a:rPr>
              <a:t>. </a:t>
            </a:r>
          </a:p>
          <a:p>
            <a:pPr marL="180340" indent="-228600">
              <a:lnSpc>
                <a:spcPct val="90000"/>
              </a:lnSpc>
              <a:spcAft>
                <a:spcPts val="600"/>
              </a:spcAft>
              <a:buFont typeface="Arial" panose="020B0604020202020204" pitchFamily="34" charset="0"/>
              <a:buChar char="•"/>
            </a:pPr>
            <a:r>
              <a:rPr lang="en-US" sz="1500" dirty="0" err="1">
                <a:effectLst/>
              </a:rPr>
              <a:t>Además</a:t>
            </a:r>
            <a:r>
              <a:rPr lang="en-US" sz="1500" dirty="0">
                <a:effectLst/>
              </a:rPr>
              <a:t>, se </a:t>
            </a:r>
            <a:r>
              <a:rPr lang="en-US" sz="1500" dirty="0" err="1">
                <a:effectLst/>
              </a:rPr>
              <a:t>ubica</a:t>
            </a:r>
            <a:r>
              <a:rPr lang="en-US" sz="1500" dirty="0">
                <a:effectLst/>
              </a:rPr>
              <a:t> </a:t>
            </a:r>
            <a:r>
              <a:rPr lang="en-US" sz="1500" dirty="0" err="1">
                <a:effectLst/>
              </a:rPr>
              <a:t>como</a:t>
            </a:r>
            <a:r>
              <a:rPr lang="en-US" sz="1500" dirty="0">
                <a:effectLst/>
              </a:rPr>
              <a:t> </a:t>
            </a:r>
            <a:r>
              <a:rPr lang="en-US" sz="1500" dirty="0" err="1">
                <a:effectLst/>
              </a:rPr>
              <a:t>el</a:t>
            </a:r>
            <a:r>
              <a:rPr lang="en-US" sz="1500" dirty="0">
                <a:effectLst/>
              </a:rPr>
              <a:t> </a:t>
            </a:r>
            <a:r>
              <a:rPr lang="en-US" sz="1500" dirty="0" err="1">
                <a:effectLst/>
              </a:rPr>
              <a:t>tercer</a:t>
            </a:r>
            <a:r>
              <a:rPr lang="en-US" sz="1500" dirty="0">
                <a:effectLst/>
              </a:rPr>
              <a:t> sector con mayor </a:t>
            </a:r>
            <a:r>
              <a:rPr lang="en-US" sz="1500" dirty="0" err="1">
                <a:effectLst/>
              </a:rPr>
              <a:t>demanda</a:t>
            </a:r>
            <a:r>
              <a:rPr lang="en-US" sz="1500" dirty="0">
                <a:effectLst/>
              </a:rPr>
              <a:t> de </a:t>
            </a:r>
            <a:r>
              <a:rPr lang="en-US" sz="1500" dirty="0" err="1">
                <a:effectLst/>
              </a:rPr>
              <a:t>agua</a:t>
            </a:r>
            <a:r>
              <a:rPr lang="en-US" sz="1500" dirty="0">
                <a:effectLst/>
              </a:rPr>
              <a:t> </a:t>
            </a:r>
            <a:r>
              <a:rPr lang="en-US" sz="1500" dirty="0" err="1">
                <a:effectLst/>
              </a:rPr>
              <a:t>en</a:t>
            </a:r>
            <a:r>
              <a:rPr lang="en-US" sz="1500" dirty="0">
                <a:effectLst/>
              </a:rPr>
              <a:t> Colombia </a:t>
            </a:r>
            <a:r>
              <a:rPr lang="en-US" sz="1500" dirty="0" err="1">
                <a:effectLst/>
              </a:rPr>
              <a:t>debido</a:t>
            </a:r>
            <a:r>
              <a:rPr lang="en-US" sz="1500" dirty="0">
                <a:effectLst/>
              </a:rPr>
              <a:t> a </a:t>
            </a:r>
            <a:r>
              <a:rPr lang="en-US" sz="1500" dirty="0" err="1">
                <a:effectLst/>
              </a:rPr>
              <a:t>su</a:t>
            </a:r>
            <a:r>
              <a:rPr lang="en-US" sz="1500" dirty="0">
                <a:effectLst/>
              </a:rPr>
              <a:t> gran </a:t>
            </a:r>
            <a:r>
              <a:rPr lang="en-US" sz="1500" dirty="0" err="1">
                <a:effectLst/>
              </a:rPr>
              <a:t>cantidad</a:t>
            </a:r>
            <a:r>
              <a:rPr lang="en-US" sz="1500" dirty="0">
                <a:effectLst/>
              </a:rPr>
              <a:t> de </a:t>
            </a:r>
            <a:r>
              <a:rPr lang="en-US" sz="1500" dirty="0" err="1">
                <a:effectLst/>
              </a:rPr>
              <a:t>actividades</a:t>
            </a:r>
            <a:r>
              <a:rPr lang="en-US" sz="1500" dirty="0">
                <a:effectLst/>
              </a:rPr>
              <a:t> </a:t>
            </a:r>
            <a:r>
              <a:rPr lang="en-US" sz="1500" dirty="0" err="1">
                <a:effectLst/>
              </a:rPr>
              <a:t>agrícolas</a:t>
            </a:r>
            <a:r>
              <a:rPr lang="en-US" sz="1500" dirty="0">
                <a:effectLst/>
              </a:rPr>
              <a:t> y </a:t>
            </a:r>
            <a:r>
              <a:rPr lang="en-US" sz="1500" dirty="0" err="1">
                <a:effectLst/>
              </a:rPr>
              <a:t>proyectos</a:t>
            </a:r>
            <a:r>
              <a:rPr lang="en-US" sz="1500" dirty="0">
                <a:effectLst/>
              </a:rPr>
              <a:t> </a:t>
            </a:r>
            <a:r>
              <a:rPr lang="en-US" sz="1500" dirty="0" err="1">
                <a:effectLst/>
              </a:rPr>
              <a:t>energéticos</a:t>
            </a:r>
            <a:r>
              <a:rPr lang="en-US" sz="1500" dirty="0">
                <a:effectLst/>
              </a:rPr>
              <a:t>. </a:t>
            </a:r>
            <a:endParaRPr lang="en-US" sz="1500" dirty="0"/>
          </a:p>
          <a:p>
            <a:pPr marL="180340" indent="-228600">
              <a:lnSpc>
                <a:spcPct val="90000"/>
              </a:lnSpc>
              <a:spcAft>
                <a:spcPts val="600"/>
              </a:spcAft>
              <a:buFont typeface="Arial" panose="020B0604020202020204" pitchFamily="34" charset="0"/>
              <a:buChar char="•"/>
            </a:pPr>
            <a:r>
              <a:rPr lang="en-US" sz="1500" dirty="0" err="1">
                <a:effectLst/>
              </a:rPr>
              <a:t>Según</a:t>
            </a:r>
            <a:r>
              <a:rPr lang="en-US" sz="1500" dirty="0">
                <a:effectLst/>
              </a:rPr>
              <a:t> </a:t>
            </a:r>
            <a:r>
              <a:rPr lang="en-US" sz="1500" dirty="0" err="1">
                <a:effectLst/>
              </a:rPr>
              <a:t>estudio</a:t>
            </a:r>
            <a:r>
              <a:rPr lang="en-US" sz="1500" dirty="0">
                <a:effectLst/>
              </a:rPr>
              <a:t> Nacional del Agua (ENA) 2018, se </a:t>
            </a:r>
            <a:r>
              <a:rPr lang="en-US" sz="1500" dirty="0" err="1">
                <a:effectLst/>
              </a:rPr>
              <a:t>catalogó</a:t>
            </a:r>
            <a:r>
              <a:rPr lang="en-US" sz="1500" dirty="0">
                <a:effectLst/>
              </a:rPr>
              <a:t> a </a:t>
            </a:r>
            <a:r>
              <a:rPr lang="en-US" sz="1500" dirty="0" err="1">
                <a:effectLst/>
              </a:rPr>
              <a:t>todo</a:t>
            </a:r>
            <a:r>
              <a:rPr lang="en-US" sz="1500" dirty="0">
                <a:effectLst/>
              </a:rPr>
              <a:t> Santander </a:t>
            </a:r>
            <a:r>
              <a:rPr lang="en-US" sz="1500" dirty="0" err="1">
                <a:effectLst/>
              </a:rPr>
              <a:t>como</a:t>
            </a:r>
            <a:r>
              <a:rPr lang="en-US" sz="1500" dirty="0">
                <a:effectLst/>
              </a:rPr>
              <a:t> vulnerable, </a:t>
            </a:r>
            <a:r>
              <a:rPr lang="en-US" sz="1500" dirty="0" err="1">
                <a:effectLst/>
              </a:rPr>
              <a:t>el</a:t>
            </a:r>
            <a:r>
              <a:rPr lang="en-US" sz="1500" dirty="0">
                <a:effectLst/>
              </a:rPr>
              <a:t> </a:t>
            </a:r>
            <a:r>
              <a:rPr lang="en-US" sz="1500" dirty="0" err="1">
                <a:effectLst/>
              </a:rPr>
              <a:t>cual</a:t>
            </a:r>
            <a:r>
              <a:rPr lang="en-US" sz="1500" dirty="0">
                <a:effectLst/>
              </a:rPr>
              <a:t> </a:t>
            </a:r>
            <a:r>
              <a:rPr lang="en-US" sz="1500" dirty="0" err="1">
                <a:effectLst/>
              </a:rPr>
              <a:t>conlleva</a:t>
            </a:r>
            <a:r>
              <a:rPr lang="en-US" sz="1500" dirty="0">
                <a:effectLst/>
              </a:rPr>
              <a:t> </a:t>
            </a:r>
            <a:r>
              <a:rPr lang="en-US" sz="1500" dirty="0" err="1">
                <a:effectLst/>
              </a:rPr>
              <a:t>una</a:t>
            </a:r>
            <a:r>
              <a:rPr lang="en-US" sz="1500" dirty="0">
                <a:effectLst/>
              </a:rPr>
              <a:t> </a:t>
            </a:r>
            <a:r>
              <a:rPr lang="en-US" sz="1500" dirty="0" err="1">
                <a:effectLst/>
              </a:rPr>
              <a:t>potencial</a:t>
            </a:r>
            <a:r>
              <a:rPr lang="en-US" sz="1500" dirty="0">
                <a:effectLst/>
              </a:rPr>
              <a:t> </a:t>
            </a:r>
            <a:r>
              <a:rPr lang="en-US" sz="1500" dirty="0" err="1">
                <a:effectLst/>
              </a:rPr>
              <a:t>sequía</a:t>
            </a:r>
            <a:r>
              <a:rPr lang="en-US" sz="1500" dirty="0">
                <a:effectLst/>
              </a:rPr>
              <a:t>, </a:t>
            </a:r>
            <a:r>
              <a:rPr lang="en-US" sz="1500" dirty="0" err="1">
                <a:effectLst/>
              </a:rPr>
              <a:t>destacando</a:t>
            </a:r>
            <a:r>
              <a:rPr lang="en-US" sz="1500" dirty="0">
                <a:effectLst/>
              </a:rPr>
              <a:t> las </a:t>
            </a:r>
            <a:r>
              <a:rPr lang="en-US" sz="1500" dirty="0" err="1">
                <a:effectLst/>
              </a:rPr>
              <a:t>posibles</a:t>
            </a:r>
            <a:r>
              <a:rPr lang="en-US" sz="1500" dirty="0">
                <a:effectLst/>
              </a:rPr>
              <a:t> </a:t>
            </a:r>
            <a:r>
              <a:rPr lang="en-US" sz="1500" dirty="0" err="1">
                <a:effectLst/>
              </a:rPr>
              <a:t>causas</a:t>
            </a:r>
            <a:r>
              <a:rPr lang="en-US" sz="1500" dirty="0">
                <a:effectLst/>
              </a:rPr>
              <a:t> del </a:t>
            </a:r>
            <a:r>
              <a:rPr lang="en-US" sz="1500" dirty="0" err="1">
                <a:effectLst/>
              </a:rPr>
              <a:t>déficit</a:t>
            </a:r>
            <a:r>
              <a:rPr lang="en-US" sz="1500" dirty="0">
                <a:effectLst/>
              </a:rPr>
              <a:t> </a:t>
            </a:r>
            <a:r>
              <a:rPr lang="en-US" sz="1500" dirty="0" err="1">
                <a:effectLst/>
              </a:rPr>
              <a:t>en</a:t>
            </a:r>
            <a:r>
              <a:rPr lang="en-US" sz="1500" dirty="0">
                <a:effectLst/>
              </a:rPr>
              <a:t> la </a:t>
            </a:r>
            <a:r>
              <a:rPr lang="en-US" sz="1500" dirty="0" err="1">
                <a:effectLst/>
              </a:rPr>
              <a:t>naturaleza</a:t>
            </a:r>
            <a:r>
              <a:rPr lang="en-US" sz="1500" dirty="0"/>
              <a:t>.</a:t>
            </a:r>
          </a:p>
          <a:p>
            <a:pPr marL="180340" indent="-228600">
              <a:lnSpc>
                <a:spcPct val="90000"/>
              </a:lnSpc>
              <a:spcAft>
                <a:spcPts val="600"/>
              </a:spcAft>
              <a:buFont typeface="Arial" panose="020B0604020202020204" pitchFamily="34" charset="0"/>
              <a:buChar char="•"/>
            </a:pPr>
            <a:r>
              <a:rPr lang="en-US" sz="1500" dirty="0" err="1">
                <a:effectLst/>
              </a:rPr>
              <a:t>Abastecimiento</a:t>
            </a:r>
            <a:r>
              <a:rPr lang="en-US" sz="1500" dirty="0">
                <a:effectLst/>
              </a:rPr>
              <a:t> de </a:t>
            </a:r>
            <a:r>
              <a:rPr lang="en-US" sz="1500" dirty="0" err="1">
                <a:effectLst/>
              </a:rPr>
              <a:t>agua</a:t>
            </a:r>
            <a:r>
              <a:rPr lang="en-US" sz="1500" dirty="0">
                <a:effectLst/>
              </a:rPr>
              <a:t>, </a:t>
            </a:r>
            <a:r>
              <a:rPr lang="en-US" sz="1500" dirty="0" err="1">
                <a:effectLst/>
              </a:rPr>
              <a:t>disminución</a:t>
            </a:r>
            <a:r>
              <a:rPr lang="en-US" sz="1500" dirty="0">
                <a:effectLst/>
              </a:rPr>
              <a:t> de las </a:t>
            </a:r>
            <a:r>
              <a:rPr lang="en-US" sz="1500" dirty="0" err="1">
                <a:effectLst/>
              </a:rPr>
              <a:t>precipitaciones</a:t>
            </a:r>
            <a:r>
              <a:rPr lang="en-US" sz="1500" dirty="0">
                <a:effectLst/>
              </a:rPr>
              <a:t> y eventual </a:t>
            </a:r>
            <a:r>
              <a:rPr lang="en-US" sz="1500" dirty="0" err="1">
                <a:effectLst/>
              </a:rPr>
              <a:t>falta</a:t>
            </a:r>
            <a:r>
              <a:rPr lang="en-US" sz="1500" dirty="0">
                <a:effectLst/>
              </a:rPr>
              <a:t> de </a:t>
            </a:r>
            <a:r>
              <a:rPr lang="en-US" sz="1500" dirty="0" err="1">
                <a:effectLst/>
              </a:rPr>
              <a:t>infraestructura</a:t>
            </a:r>
            <a:r>
              <a:rPr lang="en-US" sz="1500" dirty="0">
                <a:effectLst/>
              </a:rPr>
              <a:t> </a:t>
            </a:r>
            <a:r>
              <a:rPr lang="en-US" sz="1500" dirty="0" err="1">
                <a:effectLst/>
              </a:rPr>
              <a:t>hidráulica</a:t>
            </a:r>
            <a:r>
              <a:rPr lang="en-US" sz="1500" dirty="0">
                <a:effectLst/>
              </a:rPr>
              <a:t>.</a:t>
            </a:r>
          </a:p>
        </p:txBody>
      </p:sp>
      <p:pic>
        <p:nvPicPr>
          <p:cNvPr id="16386" name="Picture 2" descr="▷ Municipios de Santander Colombia |LISTADO Y MAPA - De Colombia">
            <a:extLst>
              <a:ext uri="{FF2B5EF4-FFF2-40B4-BE49-F238E27FC236}">
                <a16:creationId xmlns:a16="http://schemas.microsoft.com/office/drawing/2014/main" id="{144FF59D-8A13-94A3-F862-B4465124D20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165" r="-2" b="13641"/>
          <a:stretch/>
        </p:blipFill>
        <p:spPr bwMode="auto">
          <a:xfrm>
            <a:off x="5308052" y="10"/>
            <a:ext cx="6883948"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noFill/>
          <a:effectLst>
            <a:outerShdw blurRad="50800" dist="38100" dir="10800000" algn="r" rotWithShape="0">
              <a:schemeClr val="bg1">
                <a:lumMod val="85000"/>
                <a:alpha val="3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814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15" name="Rectangle 1741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uadroTexto 2">
            <a:extLst>
              <a:ext uri="{FF2B5EF4-FFF2-40B4-BE49-F238E27FC236}">
                <a16:creationId xmlns:a16="http://schemas.microsoft.com/office/drawing/2014/main" id="{05BB41F8-2C62-2574-EA04-EFB7F6C0A930}"/>
              </a:ext>
            </a:extLst>
          </p:cNvPr>
          <p:cNvSpPr txBox="1"/>
          <p:nvPr/>
        </p:nvSpPr>
        <p:spPr>
          <a:xfrm>
            <a:off x="640080" y="2872899"/>
            <a:ext cx="4243589" cy="3320668"/>
          </a:xfrm>
          <a:prstGeom prst="rect">
            <a:avLst/>
          </a:prstGeom>
        </p:spPr>
        <p:txBody>
          <a:bodyPr vert="horz" lIns="91440" tIns="45720" rIns="91440" bIns="45720" rtlCol="0">
            <a:normAutofit/>
          </a:bodyPr>
          <a:lstStyle/>
          <a:p>
            <a:pPr marL="180340" indent="-228600">
              <a:lnSpc>
                <a:spcPct val="90000"/>
              </a:lnSpc>
              <a:spcAft>
                <a:spcPts val="600"/>
              </a:spcAft>
              <a:buFont typeface="Arial" panose="020B0604020202020204" pitchFamily="34" charset="0"/>
              <a:buChar char="•"/>
            </a:pPr>
            <a:r>
              <a:rPr lang="en-US" sz="1400" dirty="0">
                <a:effectLst/>
              </a:rPr>
              <a:t>la </a:t>
            </a:r>
            <a:r>
              <a:rPr lang="en-US" sz="1400" dirty="0" err="1">
                <a:effectLst/>
              </a:rPr>
              <a:t>microcuenca</a:t>
            </a:r>
            <a:r>
              <a:rPr lang="en-US" sz="1400" dirty="0">
                <a:effectLst/>
              </a:rPr>
              <a:t> ORO ALTO </a:t>
            </a:r>
            <a:r>
              <a:rPr lang="en-US" sz="1400" dirty="0" err="1">
                <a:effectLst/>
              </a:rPr>
              <a:t>presenta</a:t>
            </a:r>
            <a:r>
              <a:rPr lang="en-US" sz="1400" dirty="0">
                <a:effectLst/>
              </a:rPr>
              <a:t> </a:t>
            </a:r>
            <a:r>
              <a:rPr lang="en-US" sz="1400" dirty="0" err="1">
                <a:effectLst/>
              </a:rPr>
              <a:t>una</a:t>
            </a:r>
            <a:r>
              <a:rPr lang="en-US" sz="1400" dirty="0">
                <a:effectLst/>
              </a:rPr>
              <a:t> </a:t>
            </a:r>
            <a:r>
              <a:rPr lang="en-US" sz="1400" dirty="0" err="1">
                <a:effectLst/>
              </a:rPr>
              <a:t>precipitación</a:t>
            </a:r>
            <a:r>
              <a:rPr lang="en-US" sz="1400" dirty="0">
                <a:effectLst/>
              </a:rPr>
              <a:t> media </a:t>
            </a:r>
            <a:r>
              <a:rPr lang="en-US" sz="1400" dirty="0" err="1">
                <a:effectLst/>
              </a:rPr>
              <a:t>anual</a:t>
            </a:r>
            <a:r>
              <a:rPr lang="en-US" sz="1400" dirty="0">
                <a:effectLst/>
              </a:rPr>
              <a:t> </a:t>
            </a:r>
            <a:r>
              <a:rPr lang="en-US" sz="1400" dirty="0" err="1">
                <a:effectLst/>
              </a:rPr>
              <a:t>promedio</a:t>
            </a:r>
            <a:r>
              <a:rPr lang="en-US" sz="1400" dirty="0">
                <a:effectLst/>
              </a:rPr>
              <a:t> entre 800 y 1400 mm, la </a:t>
            </a:r>
            <a:r>
              <a:rPr lang="en-US" sz="1400" dirty="0" err="1">
                <a:effectLst/>
              </a:rPr>
              <a:t>microcuenca</a:t>
            </a:r>
            <a:r>
              <a:rPr lang="en-US" sz="1400" dirty="0">
                <a:effectLst/>
              </a:rPr>
              <a:t> </a:t>
            </a:r>
            <a:r>
              <a:rPr lang="en-US" sz="1400" dirty="0" err="1">
                <a:effectLst/>
              </a:rPr>
              <a:t>presenta</a:t>
            </a:r>
            <a:r>
              <a:rPr lang="en-US" sz="1400" dirty="0">
                <a:effectLst/>
              </a:rPr>
              <a:t> un </a:t>
            </a:r>
            <a:r>
              <a:rPr lang="en-US" sz="1400" dirty="0" err="1">
                <a:effectLst/>
              </a:rPr>
              <a:t>régimen</a:t>
            </a:r>
            <a:r>
              <a:rPr lang="en-US" sz="1400" dirty="0">
                <a:effectLst/>
              </a:rPr>
              <a:t> bimodal: </a:t>
            </a:r>
            <a:r>
              <a:rPr lang="en-US" sz="1400" dirty="0" err="1">
                <a:effectLst/>
              </a:rPr>
              <a:t>el</a:t>
            </a:r>
            <a:r>
              <a:rPr lang="en-US" sz="1400" dirty="0">
                <a:effectLst/>
              </a:rPr>
              <a:t> primero de </a:t>
            </a:r>
            <a:r>
              <a:rPr lang="en-US" sz="1400" dirty="0" err="1">
                <a:effectLst/>
              </a:rPr>
              <a:t>diciembre</a:t>
            </a:r>
            <a:r>
              <a:rPr lang="en-US" sz="1400" dirty="0">
                <a:effectLst/>
              </a:rPr>
              <a:t> a </a:t>
            </a:r>
            <a:r>
              <a:rPr lang="en-US" sz="1400" dirty="0" err="1">
                <a:effectLst/>
              </a:rPr>
              <a:t>inicios</a:t>
            </a:r>
            <a:r>
              <a:rPr lang="en-US" sz="1400" dirty="0">
                <a:effectLst/>
              </a:rPr>
              <a:t> de </a:t>
            </a:r>
            <a:r>
              <a:rPr lang="en-US" sz="1400" dirty="0" err="1">
                <a:effectLst/>
              </a:rPr>
              <a:t>marzo</a:t>
            </a:r>
            <a:r>
              <a:rPr lang="en-US" sz="1400" dirty="0">
                <a:effectLst/>
              </a:rPr>
              <a:t> y </a:t>
            </a:r>
            <a:r>
              <a:rPr lang="en-US" sz="1400" dirty="0" err="1">
                <a:effectLst/>
              </a:rPr>
              <a:t>el</a:t>
            </a:r>
            <a:r>
              <a:rPr lang="en-US" sz="1400" dirty="0">
                <a:effectLst/>
              </a:rPr>
              <a:t> </a:t>
            </a:r>
            <a:r>
              <a:rPr lang="en-US" sz="1400" dirty="0" err="1">
                <a:effectLst/>
              </a:rPr>
              <a:t>segundo</a:t>
            </a:r>
            <a:r>
              <a:rPr lang="en-US" sz="1400" dirty="0">
                <a:effectLst/>
              </a:rPr>
              <a:t>, </a:t>
            </a:r>
            <a:r>
              <a:rPr lang="en-US" sz="1400" dirty="0" err="1">
                <a:effectLst/>
              </a:rPr>
              <a:t>menos</a:t>
            </a:r>
            <a:r>
              <a:rPr lang="en-US" sz="1400" dirty="0">
                <a:effectLst/>
              </a:rPr>
              <a:t> </a:t>
            </a:r>
            <a:r>
              <a:rPr lang="en-US" sz="1400" dirty="0" err="1">
                <a:effectLst/>
              </a:rPr>
              <a:t>lluvioso</a:t>
            </a:r>
            <a:r>
              <a:rPr lang="en-US" sz="1400" dirty="0">
                <a:effectLst/>
              </a:rPr>
              <a:t>, de </a:t>
            </a:r>
            <a:r>
              <a:rPr lang="en-US" sz="1400" dirty="0" err="1">
                <a:effectLst/>
              </a:rPr>
              <a:t>julio</a:t>
            </a:r>
            <a:r>
              <a:rPr lang="en-US" sz="1400" dirty="0">
                <a:effectLst/>
              </a:rPr>
              <a:t> a </a:t>
            </a:r>
            <a:r>
              <a:rPr lang="en-US" sz="1400" dirty="0" err="1">
                <a:effectLst/>
              </a:rPr>
              <a:t>mitad</a:t>
            </a:r>
            <a:r>
              <a:rPr lang="en-US" sz="1400" dirty="0">
                <a:effectLst/>
              </a:rPr>
              <a:t> de </a:t>
            </a:r>
            <a:r>
              <a:rPr lang="en-US" sz="1400" dirty="0" err="1">
                <a:effectLst/>
              </a:rPr>
              <a:t>septiembre</a:t>
            </a:r>
            <a:r>
              <a:rPr lang="en-US" sz="1400" dirty="0">
                <a:effectLst/>
              </a:rPr>
              <a:t>. El </a:t>
            </a:r>
            <a:r>
              <a:rPr lang="en-US" sz="1400" dirty="0" err="1">
                <a:effectLst/>
              </a:rPr>
              <a:t>mes</a:t>
            </a:r>
            <a:r>
              <a:rPr lang="en-US" sz="1400" dirty="0">
                <a:effectLst/>
              </a:rPr>
              <a:t> </a:t>
            </a:r>
            <a:r>
              <a:rPr lang="en-US" sz="1400" dirty="0" err="1">
                <a:effectLst/>
              </a:rPr>
              <a:t>más</a:t>
            </a:r>
            <a:r>
              <a:rPr lang="en-US" sz="1400" dirty="0">
                <a:effectLst/>
              </a:rPr>
              <a:t> </a:t>
            </a:r>
            <a:r>
              <a:rPr lang="en-US" sz="1400" dirty="0" err="1">
                <a:effectLst/>
              </a:rPr>
              <a:t>lluvioso</a:t>
            </a:r>
            <a:r>
              <a:rPr lang="en-US" sz="1400" dirty="0">
                <a:effectLst/>
              </a:rPr>
              <a:t> </a:t>
            </a:r>
            <a:r>
              <a:rPr lang="en-US" sz="1400" dirty="0" err="1">
                <a:effectLst/>
              </a:rPr>
              <a:t>presente</a:t>
            </a:r>
            <a:r>
              <a:rPr lang="en-US" sz="1400" dirty="0">
                <a:effectLst/>
              </a:rPr>
              <a:t> </a:t>
            </a:r>
            <a:r>
              <a:rPr lang="en-US" sz="1400" dirty="0" err="1">
                <a:effectLst/>
              </a:rPr>
              <a:t>en</a:t>
            </a:r>
            <a:r>
              <a:rPr lang="en-US" sz="1400" dirty="0">
                <a:effectLst/>
              </a:rPr>
              <a:t> </a:t>
            </a:r>
            <a:r>
              <a:rPr lang="en-US" sz="1400" dirty="0" err="1">
                <a:effectLst/>
              </a:rPr>
              <a:t>el</a:t>
            </a:r>
            <a:r>
              <a:rPr lang="en-US" sz="1400" dirty="0">
                <a:effectLst/>
              </a:rPr>
              <a:t> </a:t>
            </a:r>
            <a:r>
              <a:rPr lang="en-US" sz="1400" dirty="0" err="1">
                <a:effectLst/>
              </a:rPr>
              <a:t>año</a:t>
            </a:r>
            <a:r>
              <a:rPr lang="en-US" sz="1400" dirty="0">
                <a:effectLst/>
              </a:rPr>
              <a:t> es </a:t>
            </a:r>
            <a:r>
              <a:rPr lang="en-US" sz="1400" dirty="0" err="1">
                <a:effectLst/>
              </a:rPr>
              <a:t>octubre</a:t>
            </a:r>
            <a:r>
              <a:rPr lang="en-US" sz="1400" dirty="0">
                <a:effectLst/>
              </a:rPr>
              <a:t>. El </a:t>
            </a:r>
            <a:r>
              <a:rPr lang="en-US" sz="1400" dirty="0" err="1">
                <a:effectLst/>
              </a:rPr>
              <a:t>mes</a:t>
            </a:r>
            <a:r>
              <a:rPr lang="en-US" sz="1400" dirty="0">
                <a:effectLst/>
              </a:rPr>
              <a:t> que </a:t>
            </a:r>
            <a:r>
              <a:rPr lang="en-US" sz="1400" dirty="0" err="1">
                <a:effectLst/>
              </a:rPr>
              <a:t>presenta</a:t>
            </a:r>
            <a:r>
              <a:rPr lang="en-US" sz="1400" dirty="0">
                <a:effectLst/>
              </a:rPr>
              <a:t> </a:t>
            </a:r>
            <a:r>
              <a:rPr lang="en-US" sz="1400" dirty="0" err="1">
                <a:effectLst/>
              </a:rPr>
              <a:t>menos</a:t>
            </a:r>
            <a:r>
              <a:rPr lang="en-US" sz="1400" dirty="0">
                <a:effectLst/>
              </a:rPr>
              <a:t> </a:t>
            </a:r>
            <a:r>
              <a:rPr lang="en-US" sz="1400" dirty="0" err="1">
                <a:effectLst/>
              </a:rPr>
              <a:t>lluvia</a:t>
            </a:r>
            <a:r>
              <a:rPr lang="en-US" sz="1400" dirty="0">
                <a:effectLst/>
              </a:rPr>
              <a:t> </a:t>
            </a:r>
            <a:r>
              <a:rPr lang="en-US" sz="1400" dirty="0" err="1">
                <a:effectLst/>
              </a:rPr>
              <a:t>durante</a:t>
            </a:r>
            <a:r>
              <a:rPr lang="en-US" sz="1400" dirty="0">
                <a:effectLst/>
              </a:rPr>
              <a:t> </a:t>
            </a:r>
            <a:r>
              <a:rPr lang="en-US" sz="1400" dirty="0" err="1">
                <a:effectLst/>
              </a:rPr>
              <a:t>el</a:t>
            </a:r>
            <a:r>
              <a:rPr lang="en-US" sz="1400" dirty="0">
                <a:effectLst/>
              </a:rPr>
              <a:t> </a:t>
            </a:r>
            <a:r>
              <a:rPr lang="en-US" sz="1400" dirty="0" err="1">
                <a:effectLst/>
              </a:rPr>
              <a:t>año</a:t>
            </a:r>
            <a:r>
              <a:rPr lang="en-US" sz="1400" dirty="0">
                <a:effectLst/>
              </a:rPr>
              <a:t> es </a:t>
            </a:r>
            <a:r>
              <a:rPr lang="en-US" sz="1400" dirty="0" err="1">
                <a:effectLst/>
              </a:rPr>
              <a:t>diciembre</a:t>
            </a:r>
            <a:r>
              <a:rPr lang="en-US" sz="1400" dirty="0">
                <a:effectLst/>
              </a:rPr>
              <a:t> </a:t>
            </a:r>
            <a:r>
              <a:rPr lang="en-US" sz="1400" dirty="0" err="1">
                <a:effectLst/>
              </a:rPr>
              <a:t>según</a:t>
            </a:r>
            <a:r>
              <a:rPr lang="en-US" sz="1400" dirty="0">
                <a:effectLst/>
              </a:rPr>
              <a:t> la </a:t>
            </a:r>
            <a:r>
              <a:rPr lang="en-US" sz="1400" dirty="0" err="1">
                <a:effectLst/>
              </a:rPr>
              <a:t>Corporación</a:t>
            </a:r>
            <a:r>
              <a:rPr lang="en-US" sz="1400" dirty="0">
                <a:effectLst/>
              </a:rPr>
              <a:t> </a:t>
            </a:r>
            <a:r>
              <a:rPr lang="en-US" sz="1400" dirty="0" err="1">
                <a:effectLst/>
              </a:rPr>
              <a:t>Autónoma</a:t>
            </a:r>
            <a:r>
              <a:rPr lang="en-US" sz="1400" dirty="0">
                <a:effectLst/>
              </a:rPr>
              <a:t> Regional para la </a:t>
            </a:r>
            <a:r>
              <a:rPr lang="en-US" sz="1400" dirty="0" err="1">
                <a:effectLst/>
              </a:rPr>
              <a:t>Defensa</a:t>
            </a:r>
            <a:r>
              <a:rPr lang="en-US" sz="1400" dirty="0">
                <a:effectLst/>
              </a:rPr>
              <a:t> de la </a:t>
            </a:r>
            <a:r>
              <a:rPr lang="en-US" sz="1400" dirty="0" err="1">
                <a:effectLst/>
              </a:rPr>
              <a:t>Meseta</a:t>
            </a:r>
            <a:r>
              <a:rPr lang="en-US" sz="1400" dirty="0">
                <a:effectLst/>
              </a:rPr>
              <a:t> de Bucaramanga (CDMB), </a:t>
            </a:r>
            <a:r>
              <a:rPr lang="en-US" sz="1400" dirty="0" err="1">
                <a:effectLst/>
              </a:rPr>
              <a:t>en</a:t>
            </a:r>
            <a:r>
              <a:rPr lang="en-US" sz="1400" dirty="0">
                <a:effectLst/>
              </a:rPr>
              <a:t> </a:t>
            </a:r>
            <a:r>
              <a:rPr lang="en-US" sz="1400" dirty="0" err="1">
                <a:effectLst/>
              </a:rPr>
              <a:t>temporadas</a:t>
            </a:r>
            <a:r>
              <a:rPr lang="en-US" sz="1400" dirty="0">
                <a:effectLst/>
              </a:rPr>
              <a:t> de </a:t>
            </a:r>
            <a:r>
              <a:rPr lang="en-US" sz="1400" dirty="0" err="1">
                <a:effectLst/>
              </a:rPr>
              <a:t>sequía</a:t>
            </a:r>
            <a:r>
              <a:rPr lang="en-US" sz="1400" dirty="0">
                <a:effectLst/>
              </a:rPr>
              <a:t> reduce entre un 24% y 56% </a:t>
            </a:r>
            <a:r>
              <a:rPr lang="en-US" sz="1400" dirty="0" err="1">
                <a:effectLst/>
              </a:rPr>
              <a:t>su</a:t>
            </a:r>
            <a:r>
              <a:rPr lang="en-US" sz="1400" dirty="0">
                <a:effectLst/>
              </a:rPr>
              <a:t> caudal </a:t>
            </a:r>
            <a:r>
              <a:rPr lang="en-US" sz="1400" dirty="0" err="1">
                <a:effectLst/>
              </a:rPr>
              <a:t>máximo</a:t>
            </a:r>
            <a:r>
              <a:rPr lang="en-US" sz="1400" dirty="0">
                <a:effectLst/>
              </a:rPr>
              <a:t> </a:t>
            </a:r>
            <a:r>
              <a:rPr lang="en-US" sz="1400" dirty="0" err="1">
                <a:effectLst/>
              </a:rPr>
              <a:t>promedio</a:t>
            </a:r>
            <a:r>
              <a:rPr lang="en-US" sz="1400" dirty="0">
                <a:effectLst/>
              </a:rPr>
              <a:t>, </a:t>
            </a:r>
            <a:r>
              <a:rPr lang="en-US" sz="1400" dirty="0" err="1">
                <a:effectLst/>
              </a:rPr>
              <a:t>esto</a:t>
            </a:r>
            <a:r>
              <a:rPr lang="en-US" sz="1400" dirty="0">
                <a:effectLst/>
              </a:rPr>
              <a:t> ha </a:t>
            </a:r>
            <a:r>
              <a:rPr lang="en-US" sz="1400" dirty="0" err="1">
                <a:effectLst/>
              </a:rPr>
              <a:t>afectado</a:t>
            </a:r>
            <a:r>
              <a:rPr lang="en-US" sz="1400" dirty="0">
                <a:effectLst/>
              </a:rPr>
              <a:t> a </a:t>
            </a:r>
            <a:r>
              <a:rPr lang="en-US" sz="1400" dirty="0" err="1">
                <a:effectLst/>
              </a:rPr>
              <a:t>los</a:t>
            </a:r>
            <a:r>
              <a:rPr lang="en-US" sz="1400" dirty="0">
                <a:effectLst/>
              </a:rPr>
              <a:t> </a:t>
            </a:r>
            <a:r>
              <a:rPr lang="en-US" sz="1400" dirty="0" err="1">
                <a:effectLst/>
              </a:rPr>
              <a:t>distintos</a:t>
            </a:r>
            <a:r>
              <a:rPr lang="en-US" sz="1400" dirty="0">
                <a:effectLst/>
              </a:rPr>
              <a:t> </a:t>
            </a:r>
            <a:r>
              <a:rPr lang="en-US" sz="1400" dirty="0" err="1">
                <a:effectLst/>
              </a:rPr>
              <a:t>sectores</a:t>
            </a:r>
            <a:r>
              <a:rPr lang="en-US" sz="1400" dirty="0">
                <a:effectLst/>
              </a:rPr>
              <a:t> </a:t>
            </a:r>
            <a:r>
              <a:rPr lang="en-US" sz="1400" dirty="0" err="1">
                <a:effectLst/>
              </a:rPr>
              <a:t>productivos</a:t>
            </a:r>
            <a:r>
              <a:rPr lang="en-US" sz="1400" dirty="0">
                <a:effectLst/>
              </a:rPr>
              <a:t> de la </a:t>
            </a:r>
            <a:r>
              <a:rPr lang="en-US" sz="1400" dirty="0" err="1">
                <a:effectLst/>
              </a:rPr>
              <a:t>región</a:t>
            </a:r>
            <a:r>
              <a:rPr lang="en-US" sz="1400" dirty="0">
                <a:effectLst/>
              </a:rPr>
              <a:t>, entre </a:t>
            </a:r>
            <a:r>
              <a:rPr lang="en-US" sz="1400" dirty="0" err="1">
                <a:effectLst/>
              </a:rPr>
              <a:t>los</a:t>
            </a:r>
            <a:r>
              <a:rPr lang="en-US" sz="1400" dirty="0">
                <a:effectLst/>
              </a:rPr>
              <a:t> </a:t>
            </a:r>
            <a:r>
              <a:rPr lang="en-US" sz="1400" dirty="0" err="1">
                <a:effectLst/>
              </a:rPr>
              <a:t>cuales</a:t>
            </a:r>
            <a:r>
              <a:rPr lang="en-US" sz="1400" dirty="0">
                <a:effectLst/>
              </a:rPr>
              <a:t> se </a:t>
            </a:r>
            <a:r>
              <a:rPr lang="en-US" sz="1400" dirty="0" err="1">
                <a:effectLst/>
              </a:rPr>
              <a:t>encuentran</a:t>
            </a:r>
            <a:r>
              <a:rPr lang="en-US" sz="1400" dirty="0">
                <a:effectLst/>
              </a:rPr>
              <a:t> </a:t>
            </a:r>
            <a:r>
              <a:rPr lang="en-US" sz="1400" dirty="0" err="1">
                <a:effectLst/>
              </a:rPr>
              <a:t>el</a:t>
            </a:r>
            <a:r>
              <a:rPr lang="en-US" sz="1400" dirty="0">
                <a:effectLst/>
              </a:rPr>
              <a:t> sector </a:t>
            </a:r>
            <a:r>
              <a:rPr lang="en-US" sz="1400" dirty="0" err="1">
                <a:effectLst/>
              </a:rPr>
              <a:t>agrícola</a:t>
            </a:r>
            <a:r>
              <a:rPr lang="en-US" sz="1400" dirty="0">
                <a:effectLst/>
              </a:rPr>
              <a:t>, </a:t>
            </a:r>
            <a:r>
              <a:rPr lang="en-US" sz="1400" dirty="0" err="1">
                <a:effectLst/>
              </a:rPr>
              <a:t>el</a:t>
            </a:r>
            <a:r>
              <a:rPr lang="en-US" sz="1400" dirty="0">
                <a:effectLst/>
              </a:rPr>
              <a:t> sector </a:t>
            </a:r>
            <a:r>
              <a:rPr lang="en-US" sz="1400" dirty="0" err="1">
                <a:effectLst/>
              </a:rPr>
              <a:t>pecuario</a:t>
            </a:r>
            <a:r>
              <a:rPr lang="en-US" sz="1400" dirty="0">
                <a:effectLst/>
              </a:rPr>
              <a:t>, y </a:t>
            </a:r>
            <a:r>
              <a:rPr lang="en-US" sz="1400" dirty="0" err="1">
                <a:effectLst/>
              </a:rPr>
              <a:t>por</a:t>
            </a:r>
            <a:r>
              <a:rPr lang="en-US" sz="1400" dirty="0">
                <a:effectLst/>
              </a:rPr>
              <a:t> </a:t>
            </a:r>
            <a:r>
              <a:rPr lang="en-US" sz="1400" dirty="0" err="1">
                <a:effectLst/>
              </a:rPr>
              <a:t>último</a:t>
            </a:r>
            <a:r>
              <a:rPr lang="en-US" sz="1400" dirty="0">
                <a:effectLst/>
              </a:rPr>
              <a:t>, </a:t>
            </a:r>
            <a:r>
              <a:rPr lang="en-US" sz="1400" dirty="0" err="1">
                <a:effectLst/>
              </a:rPr>
              <a:t>siendo</a:t>
            </a:r>
            <a:r>
              <a:rPr lang="en-US" sz="1400" dirty="0">
                <a:effectLst/>
              </a:rPr>
              <a:t> </a:t>
            </a:r>
            <a:r>
              <a:rPr lang="en-US" sz="1400" dirty="0" err="1">
                <a:effectLst/>
              </a:rPr>
              <a:t>afectado</a:t>
            </a:r>
            <a:r>
              <a:rPr lang="en-US" sz="1400" dirty="0">
                <a:effectLst/>
              </a:rPr>
              <a:t> </a:t>
            </a:r>
            <a:r>
              <a:rPr lang="en-US" sz="1400" dirty="0" err="1">
                <a:effectLst/>
              </a:rPr>
              <a:t>también</a:t>
            </a:r>
            <a:r>
              <a:rPr lang="en-US" sz="1400" dirty="0">
                <a:effectLst/>
              </a:rPr>
              <a:t> </a:t>
            </a:r>
            <a:r>
              <a:rPr lang="en-US" sz="1400" dirty="0" err="1">
                <a:effectLst/>
              </a:rPr>
              <a:t>el</a:t>
            </a:r>
            <a:r>
              <a:rPr lang="en-US" sz="1400" dirty="0">
                <a:effectLst/>
              </a:rPr>
              <a:t> sector </a:t>
            </a:r>
            <a:r>
              <a:rPr lang="en-US" sz="1400" dirty="0" err="1">
                <a:effectLst/>
              </a:rPr>
              <a:t>doméstico</a:t>
            </a:r>
            <a:r>
              <a:rPr lang="en-US" sz="1400" dirty="0">
                <a:effectLst/>
              </a:rPr>
              <a:t>. </a:t>
            </a:r>
          </a:p>
        </p:txBody>
      </p:sp>
      <p:pic>
        <p:nvPicPr>
          <p:cNvPr id="17410" name="Picture 2" descr="Río de Oro más limpio - Piedecuestana de Servicios Públicos">
            <a:extLst>
              <a:ext uri="{FF2B5EF4-FFF2-40B4-BE49-F238E27FC236}">
                <a16:creationId xmlns:a16="http://schemas.microsoft.com/office/drawing/2014/main" id="{4C6623A9-4977-AED3-AF97-CC879861B79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173" r="28675"/>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435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6350" y="-6349"/>
            <a:ext cx="12082779" cy="884554"/>
          </a:xfrm>
          <a:custGeom>
            <a:avLst/>
            <a:gdLst/>
            <a:ahLst/>
            <a:cxnLst/>
            <a:rect l="l" t="t" r="r" b="b"/>
            <a:pathLst>
              <a:path w="18124168" h="1326831">
                <a:moveTo>
                  <a:pt x="0" y="0"/>
                </a:moveTo>
                <a:lnTo>
                  <a:pt x="18124168" y="0"/>
                </a:lnTo>
                <a:lnTo>
                  <a:pt x="18124168" y="1326831"/>
                </a:lnTo>
                <a:lnTo>
                  <a:pt x="0" y="13268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s-CO" sz="1200"/>
          </a:p>
        </p:txBody>
      </p:sp>
      <p:sp>
        <p:nvSpPr>
          <p:cNvPr id="4" name="TextBox 4"/>
          <p:cNvSpPr txBox="1"/>
          <p:nvPr/>
        </p:nvSpPr>
        <p:spPr>
          <a:xfrm>
            <a:off x="3801235" y="47553"/>
            <a:ext cx="4352164" cy="615553"/>
          </a:xfrm>
          <a:prstGeom prst="rect">
            <a:avLst/>
          </a:prstGeom>
        </p:spPr>
        <p:txBody>
          <a:bodyPr lIns="0" tIns="0" rIns="0" bIns="0" rtlCol="0" anchor="t">
            <a:spAutoFit/>
          </a:bodyPr>
          <a:lstStyle/>
          <a:p>
            <a:pPr algn="ctr">
              <a:lnSpc>
                <a:spcPts val="4800"/>
              </a:lnSpc>
            </a:pPr>
            <a:r>
              <a:rPr lang="en-US" sz="4000" spc="-45">
                <a:solidFill>
                  <a:srgbClr val="FFFFFF"/>
                </a:solidFill>
                <a:latin typeface="Arial Bold"/>
              </a:rPr>
              <a:t>Objetivos</a:t>
            </a:r>
          </a:p>
        </p:txBody>
      </p:sp>
      <p:sp>
        <p:nvSpPr>
          <p:cNvPr id="5" name="TextBox 5"/>
          <p:cNvSpPr txBox="1"/>
          <p:nvPr/>
        </p:nvSpPr>
        <p:spPr>
          <a:xfrm>
            <a:off x="1172906" y="1350245"/>
            <a:ext cx="9724269" cy="4500527"/>
          </a:xfrm>
          <a:prstGeom prst="rect">
            <a:avLst/>
          </a:prstGeom>
        </p:spPr>
        <p:txBody>
          <a:bodyPr lIns="0" tIns="0" rIns="0" bIns="0" rtlCol="0" anchor="t">
            <a:spAutoFit/>
          </a:bodyPr>
          <a:lstStyle/>
          <a:p>
            <a:pPr>
              <a:lnSpc>
                <a:spcPts val="2734"/>
              </a:lnSpc>
            </a:pPr>
            <a:endParaRPr sz="1200"/>
          </a:p>
          <a:p>
            <a:pPr>
              <a:lnSpc>
                <a:spcPts val="2734"/>
              </a:lnSpc>
            </a:pPr>
            <a:r>
              <a:rPr lang="en-US" sz="1953">
                <a:solidFill>
                  <a:srgbClr val="000000"/>
                </a:solidFill>
                <a:latin typeface="Bobby Jones"/>
              </a:rPr>
              <a:t>Objetivo General</a:t>
            </a:r>
          </a:p>
          <a:p>
            <a:pPr marL="421744" lvl="1" indent="-210872">
              <a:lnSpc>
                <a:spcPts val="2734"/>
              </a:lnSpc>
              <a:spcBef>
                <a:spcPct val="0"/>
              </a:spcBef>
              <a:buFont typeface="Arial"/>
              <a:buChar char="•"/>
            </a:pPr>
            <a:r>
              <a:rPr lang="en-US" sz="1953">
                <a:solidFill>
                  <a:srgbClr val="000000"/>
                </a:solidFill>
                <a:latin typeface="Bobby Jones"/>
              </a:rPr>
              <a:t> Evaluar la sostenibilidad de la huella hídrica agropecuaria de la microcuenca del rio de oro en el municipio de Piedecuesta, Santander.</a:t>
            </a:r>
          </a:p>
          <a:p>
            <a:pPr>
              <a:lnSpc>
                <a:spcPts val="2734"/>
              </a:lnSpc>
              <a:spcBef>
                <a:spcPct val="0"/>
              </a:spcBef>
            </a:pPr>
            <a:endParaRPr lang="en-US" sz="1953">
              <a:solidFill>
                <a:srgbClr val="000000"/>
              </a:solidFill>
              <a:latin typeface="Bobby Jones"/>
            </a:endParaRPr>
          </a:p>
          <a:p>
            <a:pPr>
              <a:lnSpc>
                <a:spcPts val="2734"/>
              </a:lnSpc>
              <a:spcBef>
                <a:spcPct val="0"/>
              </a:spcBef>
            </a:pPr>
            <a:r>
              <a:rPr lang="en-US" sz="1953">
                <a:solidFill>
                  <a:srgbClr val="000000"/>
                </a:solidFill>
                <a:latin typeface="Bobby Jones"/>
              </a:rPr>
              <a:t>Objetivos específicos </a:t>
            </a:r>
          </a:p>
          <a:p>
            <a:pPr marL="421744" lvl="1" indent="-210872">
              <a:lnSpc>
                <a:spcPts val="2734"/>
              </a:lnSpc>
              <a:spcBef>
                <a:spcPct val="0"/>
              </a:spcBef>
              <a:buFont typeface="Arial"/>
              <a:buChar char="•"/>
            </a:pPr>
            <a:r>
              <a:rPr lang="en-US" sz="1953">
                <a:solidFill>
                  <a:srgbClr val="000000"/>
                </a:solidFill>
                <a:latin typeface="Bobby Jones"/>
              </a:rPr>
              <a:t>Definir un año de estudio para el análisis de huella hídrica de la cuenca del río de Oro de acuerdo con los regímenes de precipitación (normal, húmedo y seco).</a:t>
            </a:r>
          </a:p>
          <a:p>
            <a:pPr marL="421744" lvl="1" indent="-210872">
              <a:lnSpc>
                <a:spcPts val="2734"/>
              </a:lnSpc>
              <a:spcBef>
                <a:spcPct val="0"/>
              </a:spcBef>
              <a:buFont typeface="Arial"/>
              <a:buChar char="•"/>
            </a:pPr>
            <a:r>
              <a:rPr lang="en-US" sz="1953">
                <a:solidFill>
                  <a:srgbClr val="000000"/>
                </a:solidFill>
                <a:latin typeface="Bobby Jones"/>
              </a:rPr>
              <a:t>Estimar la huella hídrica agropecuaria en el rio de oro mediante la metodología de la Water Footprint Network (WFN) para el año seleccionado.</a:t>
            </a:r>
          </a:p>
          <a:p>
            <a:pPr marL="421744" lvl="1" indent="-210872">
              <a:lnSpc>
                <a:spcPts val="2734"/>
              </a:lnSpc>
              <a:spcBef>
                <a:spcPct val="0"/>
              </a:spcBef>
              <a:buFont typeface="Arial"/>
              <a:buChar char="•"/>
            </a:pPr>
            <a:r>
              <a:rPr lang="en-US" sz="1953">
                <a:solidFill>
                  <a:srgbClr val="000000"/>
                </a:solidFill>
                <a:latin typeface="Bobby Jones"/>
              </a:rPr>
              <a:t>Analizar la sostenibilidad ambiental de la huella hídrica del rio de oro para identificar los puntos críticos o hotspots﻿.</a:t>
            </a:r>
          </a:p>
          <a:p>
            <a:pPr>
              <a:lnSpc>
                <a:spcPts val="3007"/>
              </a:lnSpc>
              <a:spcBef>
                <a:spcPct val="0"/>
              </a:spcBef>
            </a:pPr>
            <a:endParaRPr lang="en-US" sz="1953">
              <a:solidFill>
                <a:srgbClr val="000000"/>
              </a:solidFill>
              <a:latin typeface="Bobby Jone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439" name="Rectangle 18438">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adroTexto 4">
            <a:extLst>
              <a:ext uri="{FF2B5EF4-FFF2-40B4-BE49-F238E27FC236}">
                <a16:creationId xmlns:a16="http://schemas.microsoft.com/office/drawing/2014/main" id="{3A9814BE-66AE-B82B-0519-4243572B61C0}"/>
              </a:ext>
            </a:extLst>
          </p:cNvPr>
          <p:cNvSpPr txBox="1"/>
          <p:nvPr/>
        </p:nvSpPr>
        <p:spPr>
          <a:xfrm>
            <a:off x="1144923" y="2405894"/>
            <a:ext cx="5315189" cy="3535083"/>
          </a:xfrm>
          <a:prstGeom prst="rect">
            <a:avLst/>
          </a:prstGeom>
        </p:spPr>
        <p:txBody>
          <a:bodyPr vert="horz" lIns="91440" tIns="45720" rIns="91440" bIns="45720" rtlCol="0" anchor="t">
            <a:normAutofit/>
          </a:bodyPr>
          <a:lstStyle/>
          <a:p>
            <a:pPr indent="-228600">
              <a:lnSpc>
                <a:spcPct val="90000"/>
              </a:lnSpc>
              <a:spcAft>
                <a:spcPts val="600"/>
              </a:spcAft>
              <a:buFont typeface="Arial" panose="020B0604020202020204" pitchFamily="34" charset="0"/>
              <a:buChar char="•"/>
            </a:pPr>
            <a:r>
              <a:rPr lang="en-US" sz="2400" dirty="0">
                <a:effectLst/>
              </a:rPr>
              <a:t>La </a:t>
            </a:r>
            <a:r>
              <a:rPr lang="en-US" sz="2400" dirty="0" err="1">
                <a:effectLst/>
              </a:rPr>
              <a:t>huella</a:t>
            </a:r>
            <a:r>
              <a:rPr lang="en-US" sz="2400" dirty="0">
                <a:effectLst/>
              </a:rPr>
              <a:t> </a:t>
            </a:r>
            <a:r>
              <a:rPr lang="en-US" sz="2400" dirty="0" err="1">
                <a:effectLst/>
              </a:rPr>
              <a:t>hídrica</a:t>
            </a:r>
            <a:r>
              <a:rPr lang="en-US" sz="2400" dirty="0">
                <a:effectLst/>
              </a:rPr>
              <a:t> es un </a:t>
            </a:r>
            <a:r>
              <a:rPr lang="en-US" sz="2400" dirty="0" err="1">
                <a:effectLst/>
              </a:rPr>
              <a:t>indicador</a:t>
            </a:r>
            <a:r>
              <a:rPr lang="en-US" sz="2400" dirty="0">
                <a:effectLst/>
              </a:rPr>
              <a:t> que </a:t>
            </a:r>
            <a:r>
              <a:rPr lang="en-US" sz="2400" dirty="0" err="1">
                <a:effectLst/>
              </a:rPr>
              <a:t>establece</a:t>
            </a:r>
            <a:r>
              <a:rPr lang="en-US" sz="2400" dirty="0">
                <a:effectLst/>
              </a:rPr>
              <a:t> </a:t>
            </a:r>
            <a:r>
              <a:rPr lang="en-US" sz="2400" dirty="0" err="1">
                <a:effectLst/>
              </a:rPr>
              <a:t>una</a:t>
            </a:r>
            <a:r>
              <a:rPr lang="en-US" sz="2400" dirty="0">
                <a:effectLst/>
              </a:rPr>
              <a:t> </a:t>
            </a:r>
            <a:r>
              <a:rPr lang="en-US" sz="2400" dirty="0" err="1">
                <a:effectLst/>
              </a:rPr>
              <a:t>relación</a:t>
            </a:r>
            <a:r>
              <a:rPr lang="en-US" sz="2400" dirty="0">
                <a:effectLst/>
              </a:rPr>
              <a:t> </a:t>
            </a:r>
            <a:r>
              <a:rPr lang="en-US" sz="2400" dirty="0" err="1">
                <a:effectLst/>
              </a:rPr>
              <a:t>directa</a:t>
            </a:r>
            <a:r>
              <a:rPr lang="en-US" sz="2400" dirty="0">
                <a:effectLst/>
              </a:rPr>
              <a:t> entre </a:t>
            </a:r>
            <a:r>
              <a:rPr lang="en-US" sz="2400" dirty="0" err="1">
                <a:effectLst/>
              </a:rPr>
              <a:t>los</a:t>
            </a:r>
            <a:r>
              <a:rPr lang="en-US" sz="2400" dirty="0">
                <a:effectLst/>
              </a:rPr>
              <a:t> </a:t>
            </a:r>
            <a:r>
              <a:rPr lang="en-US" sz="2400" dirty="0" err="1">
                <a:effectLst/>
              </a:rPr>
              <a:t>sistemas</a:t>
            </a:r>
            <a:r>
              <a:rPr lang="en-US" sz="2400" dirty="0">
                <a:effectLst/>
              </a:rPr>
              <a:t> </a:t>
            </a:r>
            <a:r>
              <a:rPr lang="en-US" sz="2400" dirty="0" err="1">
                <a:effectLst/>
              </a:rPr>
              <a:t>hídricos</a:t>
            </a:r>
            <a:r>
              <a:rPr lang="en-US" sz="2400" dirty="0">
                <a:effectLst/>
              </a:rPr>
              <a:t> y </a:t>
            </a:r>
            <a:r>
              <a:rPr lang="en-US" sz="2400" dirty="0" err="1">
                <a:effectLst/>
              </a:rPr>
              <a:t>el</a:t>
            </a:r>
            <a:r>
              <a:rPr lang="en-US" sz="2400" dirty="0">
                <a:effectLst/>
              </a:rPr>
              <a:t> </a:t>
            </a:r>
            <a:r>
              <a:rPr lang="en-US" sz="2400" dirty="0" err="1">
                <a:effectLst/>
              </a:rPr>
              <a:t>consumo</a:t>
            </a:r>
            <a:r>
              <a:rPr lang="en-US" sz="2400" dirty="0">
                <a:effectLst/>
              </a:rPr>
              <a:t> </a:t>
            </a:r>
            <a:r>
              <a:rPr lang="en-US" sz="2400" dirty="0" err="1">
                <a:effectLst/>
              </a:rPr>
              <a:t>humano</a:t>
            </a:r>
            <a:r>
              <a:rPr lang="en-US" sz="2400" dirty="0">
                <a:effectLst/>
              </a:rPr>
              <a:t>, </a:t>
            </a:r>
            <a:r>
              <a:rPr lang="en-US" sz="2400" dirty="0" err="1">
                <a:effectLst/>
              </a:rPr>
              <a:t>término</a:t>
            </a:r>
            <a:r>
              <a:rPr lang="en-US" sz="2400" dirty="0">
                <a:effectLst/>
              </a:rPr>
              <a:t> que </a:t>
            </a:r>
            <a:r>
              <a:rPr lang="en-US" sz="2400" dirty="0" err="1">
                <a:effectLst/>
              </a:rPr>
              <a:t>fue</a:t>
            </a:r>
            <a:r>
              <a:rPr lang="en-US" sz="2400" dirty="0">
                <a:effectLst/>
              </a:rPr>
              <a:t> </a:t>
            </a:r>
            <a:r>
              <a:rPr lang="en-US" sz="2400" dirty="0" err="1">
                <a:effectLst/>
              </a:rPr>
              <a:t>introducido</a:t>
            </a:r>
            <a:r>
              <a:rPr lang="en-US" sz="2400" dirty="0">
                <a:effectLst/>
              </a:rPr>
              <a:t> </a:t>
            </a:r>
            <a:r>
              <a:rPr lang="en-US" sz="2400" dirty="0" err="1">
                <a:effectLst/>
              </a:rPr>
              <a:t>en</a:t>
            </a:r>
            <a:r>
              <a:rPr lang="en-US" sz="2400" dirty="0">
                <a:effectLst/>
              </a:rPr>
              <a:t> </a:t>
            </a:r>
            <a:r>
              <a:rPr lang="en-US" sz="2400" dirty="0" err="1">
                <a:effectLst/>
              </a:rPr>
              <a:t>el</a:t>
            </a:r>
            <a:r>
              <a:rPr lang="en-US" sz="2400" dirty="0">
                <a:effectLst/>
              </a:rPr>
              <a:t> campo de la </a:t>
            </a:r>
            <a:r>
              <a:rPr lang="en-US" sz="2400" dirty="0" err="1">
                <a:effectLst/>
              </a:rPr>
              <a:t>gestión</a:t>
            </a:r>
            <a:r>
              <a:rPr lang="en-US" sz="2400" dirty="0">
                <a:effectLst/>
              </a:rPr>
              <a:t> de </a:t>
            </a:r>
            <a:r>
              <a:rPr lang="en-US" sz="2400" dirty="0" err="1">
                <a:effectLst/>
              </a:rPr>
              <a:t>recursos</a:t>
            </a:r>
            <a:r>
              <a:rPr lang="en-US" sz="2400" dirty="0">
                <a:effectLst/>
              </a:rPr>
              <a:t> </a:t>
            </a:r>
            <a:r>
              <a:rPr lang="en-US" sz="2400" dirty="0" err="1">
                <a:effectLst/>
              </a:rPr>
              <a:t>hídricos</a:t>
            </a:r>
            <a:r>
              <a:rPr lang="en-US" sz="2400" dirty="0">
                <a:effectLst/>
              </a:rPr>
              <a:t> </a:t>
            </a:r>
            <a:r>
              <a:rPr lang="en-US" sz="2400" dirty="0" err="1">
                <a:effectLst/>
              </a:rPr>
              <a:t>por</a:t>
            </a:r>
            <a:r>
              <a:rPr lang="en-US" sz="2400" dirty="0">
                <a:effectLst/>
              </a:rPr>
              <a:t> </a:t>
            </a:r>
            <a:r>
              <a:rPr lang="en-US" sz="2400" dirty="0" err="1">
                <a:effectLst/>
              </a:rPr>
              <a:t>el</a:t>
            </a:r>
            <a:r>
              <a:rPr lang="en-US" sz="2400" dirty="0">
                <a:effectLst/>
              </a:rPr>
              <a:t> </a:t>
            </a:r>
            <a:r>
              <a:rPr lang="en-US" sz="2400" dirty="0" err="1">
                <a:effectLst/>
              </a:rPr>
              <a:t>profesor</a:t>
            </a:r>
            <a:r>
              <a:rPr lang="en-US" sz="2400" dirty="0">
                <a:effectLst/>
              </a:rPr>
              <a:t> Arjen Y. Hoekstra </a:t>
            </a:r>
            <a:r>
              <a:rPr lang="en-US" sz="2400" dirty="0" err="1">
                <a:effectLst/>
              </a:rPr>
              <a:t>en</a:t>
            </a:r>
            <a:r>
              <a:rPr lang="en-US" sz="2400" dirty="0">
                <a:effectLst/>
              </a:rPr>
              <a:t> 2002 y </a:t>
            </a:r>
            <a:r>
              <a:rPr lang="en-US" sz="2400" dirty="0" err="1">
                <a:effectLst/>
              </a:rPr>
              <a:t>paulatinamente</a:t>
            </a:r>
            <a:r>
              <a:rPr lang="en-US" sz="2400" dirty="0">
                <a:effectLst/>
              </a:rPr>
              <a:t> ha </a:t>
            </a:r>
            <a:r>
              <a:rPr lang="en-US" sz="2400" dirty="0" err="1">
                <a:effectLst/>
              </a:rPr>
              <a:t>ido</a:t>
            </a:r>
            <a:r>
              <a:rPr lang="en-US" sz="2400" dirty="0">
                <a:effectLst/>
              </a:rPr>
              <a:t> </a:t>
            </a:r>
            <a:r>
              <a:rPr lang="en-US" sz="2400" dirty="0" err="1">
                <a:effectLst/>
              </a:rPr>
              <a:t>cobrando</a:t>
            </a:r>
            <a:r>
              <a:rPr lang="en-US" sz="2400" dirty="0">
                <a:effectLst/>
              </a:rPr>
              <a:t> gran </a:t>
            </a:r>
            <a:r>
              <a:rPr lang="en-US" sz="2400" dirty="0" err="1">
                <a:effectLst/>
              </a:rPr>
              <a:t>importancia</a:t>
            </a:r>
            <a:r>
              <a:rPr lang="en-US" sz="2400" dirty="0">
                <a:effectLst/>
              </a:rPr>
              <a:t>. </a:t>
            </a:r>
            <a:endParaRPr lang="en-US" sz="2400" dirty="0"/>
          </a:p>
        </p:txBody>
      </p:sp>
      <p:sp>
        <p:nvSpPr>
          <p:cNvPr id="18441" name="Rectangle 18440">
            <a:extLst>
              <a:ext uri="{FF2B5EF4-FFF2-40B4-BE49-F238E27FC236}">
                <a16:creationId xmlns:a16="http://schemas.microsoft.com/office/drawing/2014/main" id="{7004738A-9D34-43E8-97D2-CA0EED4F8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5"/>
            <a:ext cx="4092521" cy="6858000"/>
          </a:xfrm>
          <a:prstGeom prst="rect">
            <a:avLst/>
          </a:prstGeom>
          <a:gradFill>
            <a:gsLst>
              <a:gs pos="8000">
                <a:srgbClr val="000000">
                  <a:alpha val="94000"/>
                </a:srgbClr>
              </a:gs>
              <a:gs pos="100000">
                <a:schemeClr val="accent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43" name="Rectangle 18442">
            <a:extLst>
              <a:ext uri="{FF2B5EF4-FFF2-40B4-BE49-F238E27FC236}">
                <a16:creationId xmlns:a16="http://schemas.microsoft.com/office/drawing/2014/main" id="{B8B8D07F-F13E-443E-BA68-2D26672D76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
            <a:ext cx="4092521" cy="6400369"/>
          </a:xfrm>
          <a:prstGeom prst="rect">
            <a:avLst/>
          </a:prstGeom>
          <a:gradFill>
            <a:gsLst>
              <a:gs pos="31000">
                <a:schemeClr val="accent1">
                  <a:lumMod val="50000"/>
                  <a:alpha val="0"/>
                </a:schemeClr>
              </a:gs>
              <a:gs pos="100000">
                <a:schemeClr val="accent1">
                  <a:lumMod val="50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45" name="Rectangle 18444">
            <a:extLst>
              <a:ext uri="{FF2B5EF4-FFF2-40B4-BE49-F238E27FC236}">
                <a16:creationId xmlns:a16="http://schemas.microsoft.com/office/drawing/2014/main" id="{2813A4FA-24A5-41ED-A534-3807D1B2F3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22"/>
            <a:ext cx="4068667" cy="6400389"/>
          </a:xfrm>
          <a:prstGeom prst="rect">
            <a:avLst/>
          </a:prstGeom>
          <a:gradFill>
            <a:gsLst>
              <a:gs pos="0">
                <a:schemeClr val="accent1">
                  <a:alpha val="0"/>
                </a:schemeClr>
              </a:gs>
              <a:gs pos="72000">
                <a:srgbClr val="000000">
                  <a:alpha val="21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47" name="Rectangle 18446">
            <a:extLst>
              <a:ext uri="{FF2B5EF4-FFF2-40B4-BE49-F238E27FC236}">
                <a16:creationId xmlns:a16="http://schemas.microsoft.com/office/drawing/2014/main" id="{C3944F27-CA70-4E84-A51A-E6BF895589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3333" y="-10"/>
            <a:ext cx="3611467" cy="6857997"/>
          </a:xfrm>
          <a:prstGeom prst="rect">
            <a:avLst/>
          </a:prstGeom>
          <a:gradFill>
            <a:gsLst>
              <a:gs pos="0">
                <a:schemeClr val="accent1">
                  <a:alpha val="0"/>
                </a:schemeClr>
              </a:gs>
              <a:gs pos="93000">
                <a:srgbClr val="000000">
                  <a:alpha val="29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434" name="Picture 2" descr="Documentación huella hidrica">
            <a:extLst>
              <a:ext uri="{FF2B5EF4-FFF2-40B4-BE49-F238E27FC236}">
                <a16:creationId xmlns:a16="http://schemas.microsoft.com/office/drawing/2014/main" id="{A183B514-EB32-03C5-9EAF-AC25F8ADA18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75967" y="1359681"/>
            <a:ext cx="4170530" cy="4170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260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ángulo 62">
            <a:extLst>
              <a:ext uri="{FF2B5EF4-FFF2-40B4-BE49-F238E27FC236}">
                <a16:creationId xmlns:a16="http://schemas.microsoft.com/office/drawing/2014/main" id="{284235AD-ADC0-F046-3618-432E16C090F4}"/>
              </a:ext>
            </a:extLst>
          </p:cNvPr>
          <p:cNvSpPr/>
          <p:nvPr/>
        </p:nvSpPr>
        <p:spPr>
          <a:xfrm>
            <a:off x="3877092" y="5908317"/>
            <a:ext cx="4893833" cy="8208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3" name="Group 3"/>
          <p:cNvGrpSpPr/>
          <p:nvPr/>
        </p:nvGrpSpPr>
        <p:grpSpPr>
          <a:xfrm>
            <a:off x="4851613" y="2174374"/>
            <a:ext cx="2392948" cy="2392948"/>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000000">
                <a:alpha val="0"/>
              </a:srgbClr>
            </a:solidFill>
            <a:ln w="38100" cap="sq">
              <a:solidFill>
                <a:srgbClr val="9FA6AB"/>
              </a:solidFill>
              <a:prstDash val="sysDot"/>
              <a:miter/>
            </a:ln>
          </p:spPr>
          <p:txBody>
            <a:bodyPr/>
            <a:lstStyle/>
            <a:p>
              <a:endParaRPr lang="es-CO" sz="1200"/>
            </a:p>
          </p:txBody>
        </p:sp>
        <p:sp>
          <p:nvSpPr>
            <p:cNvPr id="5" name="TextBox 5"/>
            <p:cNvSpPr txBox="1"/>
            <p:nvPr/>
          </p:nvSpPr>
          <p:spPr>
            <a:xfrm>
              <a:off x="76200" y="76200"/>
              <a:ext cx="660400" cy="660400"/>
            </a:xfrm>
            <a:prstGeom prst="rect">
              <a:avLst/>
            </a:prstGeom>
          </p:spPr>
          <p:txBody>
            <a:bodyPr lIns="40741" tIns="40741" rIns="40741" bIns="40741" rtlCol="0" anchor="ctr"/>
            <a:lstStyle/>
            <a:p>
              <a:pPr algn="ctr">
                <a:lnSpc>
                  <a:spcPts val="1015"/>
                </a:lnSpc>
              </a:pPr>
              <a:endParaRPr sz="1200"/>
            </a:p>
          </p:txBody>
        </p:sp>
      </p:grpSp>
      <p:grpSp>
        <p:nvGrpSpPr>
          <p:cNvPr id="6" name="Group 6"/>
          <p:cNvGrpSpPr/>
          <p:nvPr/>
        </p:nvGrpSpPr>
        <p:grpSpPr>
          <a:xfrm rot="8708387">
            <a:off x="5981375" y="4477922"/>
            <a:ext cx="133425" cy="133425"/>
            <a:chOff x="0" y="0"/>
            <a:chExt cx="108388" cy="108388"/>
          </a:xfrm>
        </p:grpSpPr>
        <p:sp>
          <p:nvSpPr>
            <p:cNvPr id="7" name="Freeform 7"/>
            <p:cNvSpPr/>
            <p:nvPr/>
          </p:nvSpPr>
          <p:spPr>
            <a:xfrm>
              <a:off x="0" y="0"/>
              <a:ext cx="108388" cy="108388"/>
            </a:xfrm>
            <a:custGeom>
              <a:avLst/>
              <a:gdLst/>
              <a:ahLst/>
              <a:cxnLst/>
              <a:rect l="l" t="t" r="r" b="b"/>
              <a:pathLst>
                <a:path w="108388" h="108388">
                  <a:moveTo>
                    <a:pt x="54194" y="0"/>
                  </a:moveTo>
                  <a:cubicBezTo>
                    <a:pt x="24263" y="0"/>
                    <a:pt x="0" y="24263"/>
                    <a:pt x="0" y="54194"/>
                  </a:cubicBezTo>
                  <a:cubicBezTo>
                    <a:pt x="0" y="84124"/>
                    <a:pt x="24263" y="108388"/>
                    <a:pt x="54194" y="108388"/>
                  </a:cubicBezTo>
                  <a:cubicBezTo>
                    <a:pt x="84124" y="108388"/>
                    <a:pt x="108388" y="84124"/>
                    <a:pt x="108388" y="54194"/>
                  </a:cubicBezTo>
                  <a:cubicBezTo>
                    <a:pt x="108388" y="24263"/>
                    <a:pt x="84124" y="0"/>
                    <a:pt x="54194" y="0"/>
                  </a:cubicBezTo>
                  <a:close/>
                </a:path>
              </a:pathLst>
            </a:custGeom>
            <a:solidFill>
              <a:srgbClr val="95CD4D"/>
            </a:solidFill>
          </p:spPr>
          <p:txBody>
            <a:bodyPr/>
            <a:lstStyle/>
            <a:p>
              <a:endParaRPr lang="es-CO" sz="1200"/>
            </a:p>
          </p:txBody>
        </p:sp>
        <p:sp>
          <p:nvSpPr>
            <p:cNvPr id="8" name="TextBox 8"/>
            <p:cNvSpPr txBox="1"/>
            <p:nvPr/>
          </p:nvSpPr>
          <p:spPr>
            <a:xfrm>
              <a:off x="76200" y="76200"/>
              <a:ext cx="660400" cy="660400"/>
            </a:xfrm>
            <a:prstGeom prst="rect">
              <a:avLst/>
            </a:prstGeom>
          </p:spPr>
          <p:txBody>
            <a:bodyPr lIns="40741" tIns="40741" rIns="40741" bIns="40741" rtlCol="0" anchor="ctr"/>
            <a:lstStyle/>
            <a:p>
              <a:pPr algn="ctr">
                <a:lnSpc>
                  <a:spcPts val="112"/>
                </a:lnSpc>
              </a:pPr>
              <a:endParaRPr sz="1200"/>
            </a:p>
          </p:txBody>
        </p:sp>
      </p:grpSp>
      <p:grpSp>
        <p:nvGrpSpPr>
          <p:cNvPr id="9" name="Group 9"/>
          <p:cNvGrpSpPr/>
          <p:nvPr/>
        </p:nvGrpSpPr>
        <p:grpSpPr>
          <a:xfrm rot="-2091612">
            <a:off x="5998552" y="2093742"/>
            <a:ext cx="133425" cy="133425"/>
            <a:chOff x="0" y="0"/>
            <a:chExt cx="108388" cy="108388"/>
          </a:xfrm>
        </p:grpSpPr>
        <p:sp>
          <p:nvSpPr>
            <p:cNvPr id="10" name="Freeform 10"/>
            <p:cNvSpPr/>
            <p:nvPr/>
          </p:nvSpPr>
          <p:spPr>
            <a:xfrm>
              <a:off x="0" y="0"/>
              <a:ext cx="108388" cy="108388"/>
            </a:xfrm>
            <a:custGeom>
              <a:avLst/>
              <a:gdLst/>
              <a:ahLst/>
              <a:cxnLst/>
              <a:rect l="l" t="t" r="r" b="b"/>
              <a:pathLst>
                <a:path w="108388" h="108388">
                  <a:moveTo>
                    <a:pt x="54194" y="0"/>
                  </a:moveTo>
                  <a:cubicBezTo>
                    <a:pt x="24263" y="0"/>
                    <a:pt x="0" y="24263"/>
                    <a:pt x="0" y="54194"/>
                  </a:cubicBezTo>
                  <a:cubicBezTo>
                    <a:pt x="0" y="84124"/>
                    <a:pt x="24263" y="108388"/>
                    <a:pt x="54194" y="108388"/>
                  </a:cubicBezTo>
                  <a:cubicBezTo>
                    <a:pt x="84124" y="108388"/>
                    <a:pt x="108388" y="84124"/>
                    <a:pt x="108388" y="54194"/>
                  </a:cubicBezTo>
                  <a:cubicBezTo>
                    <a:pt x="108388" y="24263"/>
                    <a:pt x="84124" y="0"/>
                    <a:pt x="54194" y="0"/>
                  </a:cubicBezTo>
                  <a:close/>
                </a:path>
              </a:pathLst>
            </a:custGeom>
            <a:solidFill>
              <a:srgbClr val="9366E4"/>
            </a:solidFill>
          </p:spPr>
          <p:txBody>
            <a:bodyPr/>
            <a:lstStyle/>
            <a:p>
              <a:endParaRPr lang="es-CO" sz="1200"/>
            </a:p>
          </p:txBody>
        </p:sp>
        <p:sp>
          <p:nvSpPr>
            <p:cNvPr id="11" name="TextBox 11"/>
            <p:cNvSpPr txBox="1"/>
            <p:nvPr/>
          </p:nvSpPr>
          <p:spPr>
            <a:xfrm>
              <a:off x="76200" y="76200"/>
              <a:ext cx="660400" cy="660400"/>
            </a:xfrm>
            <a:prstGeom prst="rect">
              <a:avLst/>
            </a:prstGeom>
          </p:spPr>
          <p:txBody>
            <a:bodyPr lIns="40741" tIns="40741" rIns="40741" bIns="40741" rtlCol="0" anchor="ctr"/>
            <a:lstStyle/>
            <a:p>
              <a:pPr algn="ctr">
                <a:lnSpc>
                  <a:spcPts val="112"/>
                </a:lnSpc>
              </a:pPr>
              <a:endParaRPr sz="1200"/>
            </a:p>
          </p:txBody>
        </p:sp>
      </p:grpSp>
      <p:grpSp>
        <p:nvGrpSpPr>
          <p:cNvPr id="12" name="Group 12"/>
          <p:cNvGrpSpPr/>
          <p:nvPr/>
        </p:nvGrpSpPr>
        <p:grpSpPr>
          <a:xfrm rot="8708387">
            <a:off x="7160713" y="3294539"/>
            <a:ext cx="135327" cy="135327"/>
            <a:chOff x="0" y="0"/>
            <a:chExt cx="108388" cy="108388"/>
          </a:xfrm>
        </p:grpSpPr>
        <p:sp>
          <p:nvSpPr>
            <p:cNvPr id="13" name="Freeform 13"/>
            <p:cNvSpPr/>
            <p:nvPr/>
          </p:nvSpPr>
          <p:spPr>
            <a:xfrm>
              <a:off x="0" y="0"/>
              <a:ext cx="108388" cy="108388"/>
            </a:xfrm>
            <a:custGeom>
              <a:avLst/>
              <a:gdLst/>
              <a:ahLst/>
              <a:cxnLst/>
              <a:rect l="l" t="t" r="r" b="b"/>
              <a:pathLst>
                <a:path w="108388" h="108388">
                  <a:moveTo>
                    <a:pt x="54194" y="0"/>
                  </a:moveTo>
                  <a:cubicBezTo>
                    <a:pt x="24263" y="0"/>
                    <a:pt x="0" y="24263"/>
                    <a:pt x="0" y="54194"/>
                  </a:cubicBezTo>
                  <a:cubicBezTo>
                    <a:pt x="0" y="84124"/>
                    <a:pt x="24263" y="108388"/>
                    <a:pt x="54194" y="108388"/>
                  </a:cubicBezTo>
                  <a:cubicBezTo>
                    <a:pt x="84124" y="108388"/>
                    <a:pt x="108388" y="84124"/>
                    <a:pt x="108388" y="54194"/>
                  </a:cubicBezTo>
                  <a:cubicBezTo>
                    <a:pt x="108388" y="24263"/>
                    <a:pt x="84124" y="0"/>
                    <a:pt x="54194" y="0"/>
                  </a:cubicBezTo>
                  <a:close/>
                </a:path>
              </a:pathLst>
            </a:custGeom>
            <a:solidFill>
              <a:srgbClr val="6686E4"/>
            </a:solidFill>
          </p:spPr>
          <p:txBody>
            <a:bodyPr/>
            <a:lstStyle/>
            <a:p>
              <a:endParaRPr lang="es-CO" sz="1200"/>
            </a:p>
          </p:txBody>
        </p:sp>
        <p:sp>
          <p:nvSpPr>
            <p:cNvPr id="14" name="TextBox 14"/>
            <p:cNvSpPr txBox="1"/>
            <p:nvPr/>
          </p:nvSpPr>
          <p:spPr>
            <a:xfrm>
              <a:off x="76200" y="76200"/>
              <a:ext cx="660400" cy="660400"/>
            </a:xfrm>
            <a:prstGeom prst="rect">
              <a:avLst/>
            </a:prstGeom>
          </p:spPr>
          <p:txBody>
            <a:bodyPr lIns="40741" tIns="40741" rIns="40741" bIns="40741" rtlCol="0" anchor="ctr"/>
            <a:lstStyle/>
            <a:p>
              <a:pPr algn="ctr">
                <a:lnSpc>
                  <a:spcPts val="112"/>
                </a:lnSpc>
              </a:pPr>
              <a:endParaRPr sz="1200"/>
            </a:p>
          </p:txBody>
        </p:sp>
      </p:grpSp>
      <p:grpSp>
        <p:nvGrpSpPr>
          <p:cNvPr id="15" name="Group 15"/>
          <p:cNvGrpSpPr/>
          <p:nvPr/>
        </p:nvGrpSpPr>
        <p:grpSpPr>
          <a:xfrm rot="8708387">
            <a:off x="4811124" y="3321385"/>
            <a:ext cx="135327" cy="135327"/>
            <a:chOff x="0" y="0"/>
            <a:chExt cx="108388" cy="108388"/>
          </a:xfrm>
        </p:grpSpPr>
        <p:sp>
          <p:nvSpPr>
            <p:cNvPr id="16" name="Freeform 16"/>
            <p:cNvSpPr/>
            <p:nvPr/>
          </p:nvSpPr>
          <p:spPr>
            <a:xfrm>
              <a:off x="0" y="0"/>
              <a:ext cx="108388" cy="108388"/>
            </a:xfrm>
            <a:custGeom>
              <a:avLst/>
              <a:gdLst/>
              <a:ahLst/>
              <a:cxnLst/>
              <a:rect l="l" t="t" r="r" b="b"/>
              <a:pathLst>
                <a:path w="108388" h="108388">
                  <a:moveTo>
                    <a:pt x="54194" y="0"/>
                  </a:moveTo>
                  <a:cubicBezTo>
                    <a:pt x="24263" y="0"/>
                    <a:pt x="0" y="24263"/>
                    <a:pt x="0" y="54194"/>
                  </a:cubicBezTo>
                  <a:cubicBezTo>
                    <a:pt x="0" y="84124"/>
                    <a:pt x="24263" y="108388"/>
                    <a:pt x="54194" y="108388"/>
                  </a:cubicBezTo>
                  <a:cubicBezTo>
                    <a:pt x="84124" y="108388"/>
                    <a:pt x="108388" y="84124"/>
                    <a:pt x="108388" y="54194"/>
                  </a:cubicBezTo>
                  <a:cubicBezTo>
                    <a:pt x="108388" y="24263"/>
                    <a:pt x="84124" y="0"/>
                    <a:pt x="54194" y="0"/>
                  </a:cubicBezTo>
                  <a:close/>
                </a:path>
              </a:pathLst>
            </a:custGeom>
            <a:solidFill>
              <a:srgbClr val="E46671"/>
            </a:solidFill>
          </p:spPr>
          <p:txBody>
            <a:bodyPr/>
            <a:lstStyle/>
            <a:p>
              <a:endParaRPr lang="es-CO" sz="1200"/>
            </a:p>
          </p:txBody>
        </p:sp>
        <p:sp>
          <p:nvSpPr>
            <p:cNvPr id="17" name="TextBox 17"/>
            <p:cNvSpPr txBox="1"/>
            <p:nvPr/>
          </p:nvSpPr>
          <p:spPr>
            <a:xfrm>
              <a:off x="76200" y="76200"/>
              <a:ext cx="660400" cy="660400"/>
            </a:xfrm>
            <a:prstGeom prst="rect">
              <a:avLst/>
            </a:prstGeom>
          </p:spPr>
          <p:txBody>
            <a:bodyPr lIns="40741" tIns="40741" rIns="40741" bIns="40741" rtlCol="0" anchor="ctr"/>
            <a:lstStyle/>
            <a:p>
              <a:pPr algn="ctr">
                <a:lnSpc>
                  <a:spcPts val="112"/>
                </a:lnSpc>
              </a:pPr>
              <a:endParaRPr sz="1200"/>
            </a:p>
          </p:txBody>
        </p:sp>
      </p:grpSp>
      <p:grpSp>
        <p:nvGrpSpPr>
          <p:cNvPr id="18" name="Group 18"/>
          <p:cNvGrpSpPr/>
          <p:nvPr/>
        </p:nvGrpSpPr>
        <p:grpSpPr>
          <a:xfrm rot="8708387">
            <a:off x="4999612" y="4012061"/>
            <a:ext cx="135820" cy="135820"/>
            <a:chOff x="0" y="0"/>
            <a:chExt cx="108388" cy="108388"/>
          </a:xfrm>
        </p:grpSpPr>
        <p:sp>
          <p:nvSpPr>
            <p:cNvPr id="19" name="Freeform 19"/>
            <p:cNvSpPr/>
            <p:nvPr/>
          </p:nvSpPr>
          <p:spPr>
            <a:xfrm>
              <a:off x="0" y="0"/>
              <a:ext cx="108388" cy="108388"/>
            </a:xfrm>
            <a:custGeom>
              <a:avLst/>
              <a:gdLst/>
              <a:ahLst/>
              <a:cxnLst/>
              <a:rect l="l" t="t" r="r" b="b"/>
              <a:pathLst>
                <a:path w="108388" h="108388">
                  <a:moveTo>
                    <a:pt x="54194" y="0"/>
                  </a:moveTo>
                  <a:cubicBezTo>
                    <a:pt x="24263" y="0"/>
                    <a:pt x="0" y="24263"/>
                    <a:pt x="0" y="54194"/>
                  </a:cubicBezTo>
                  <a:cubicBezTo>
                    <a:pt x="0" y="84124"/>
                    <a:pt x="24263" y="108388"/>
                    <a:pt x="54194" y="108388"/>
                  </a:cubicBezTo>
                  <a:cubicBezTo>
                    <a:pt x="84124" y="108388"/>
                    <a:pt x="108388" y="84124"/>
                    <a:pt x="108388" y="54194"/>
                  </a:cubicBezTo>
                  <a:cubicBezTo>
                    <a:pt x="108388" y="24263"/>
                    <a:pt x="84124" y="0"/>
                    <a:pt x="54194" y="0"/>
                  </a:cubicBezTo>
                  <a:close/>
                </a:path>
              </a:pathLst>
            </a:custGeom>
            <a:solidFill>
              <a:srgbClr val="EBC657"/>
            </a:solidFill>
          </p:spPr>
          <p:txBody>
            <a:bodyPr/>
            <a:lstStyle/>
            <a:p>
              <a:endParaRPr lang="es-CO" sz="1200"/>
            </a:p>
          </p:txBody>
        </p:sp>
        <p:sp>
          <p:nvSpPr>
            <p:cNvPr id="20" name="TextBox 20"/>
            <p:cNvSpPr txBox="1"/>
            <p:nvPr/>
          </p:nvSpPr>
          <p:spPr>
            <a:xfrm>
              <a:off x="76200" y="76200"/>
              <a:ext cx="660400" cy="660400"/>
            </a:xfrm>
            <a:prstGeom prst="rect">
              <a:avLst/>
            </a:prstGeom>
          </p:spPr>
          <p:txBody>
            <a:bodyPr lIns="40741" tIns="40741" rIns="40741" bIns="40741" rtlCol="0" anchor="ctr"/>
            <a:lstStyle/>
            <a:p>
              <a:pPr algn="ctr">
                <a:lnSpc>
                  <a:spcPts val="112"/>
                </a:lnSpc>
              </a:pPr>
              <a:endParaRPr sz="1200"/>
            </a:p>
          </p:txBody>
        </p:sp>
      </p:grpSp>
      <p:grpSp>
        <p:nvGrpSpPr>
          <p:cNvPr id="21" name="Group 21"/>
          <p:cNvGrpSpPr/>
          <p:nvPr/>
        </p:nvGrpSpPr>
        <p:grpSpPr>
          <a:xfrm rot="-2091612">
            <a:off x="6977920" y="2557207"/>
            <a:ext cx="135820" cy="135820"/>
            <a:chOff x="0" y="0"/>
            <a:chExt cx="108388" cy="108388"/>
          </a:xfrm>
        </p:grpSpPr>
        <p:sp>
          <p:nvSpPr>
            <p:cNvPr id="22" name="Freeform 22"/>
            <p:cNvSpPr/>
            <p:nvPr/>
          </p:nvSpPr>
          <p:spPr>
            <a:xfrm>
              <a:off x="0" y="0"/>
              <a:ext cx="108388" cy="108388"/>
            </a:xfrm>
            <a:custGeom>
              <a:avLst/>
              <a:gdLst/>
              <a:ahLst/>
              <a:cxnLst/>
              <a:rect l="l" t="t" r="r" b="b"/>
              <a:pathLst>
                <a:path w="108388" h="108388">
                  <a:moveTo>
                    <a:pt x="54194" y="0"/>
                  </a:moveTo>
                  <a:cubicBezTo>
                    <a:pt x="24263" y="0"/>
                    <a:pt x="0" y="24263"/>
                    <a:pt x="0" y="54194"/>
                  </a:cubicBezTo>
                  <a:cubicBezTo>
                    <a:pt x="0" y="84124"/>
                    <a:pt x="24263" y="108388"/>
                    <a:pt x="54194" y="108388"/>
                  </a:cubicBezTo>
                  <a:cubicBezTo>
                    <a:pt x="84124" y="108388"/>
                    <a:pt x="108388" y="84124"/>
                    <a:pt x="108388" y="54194"/>
                  </a:cubicBezTo>
                  <a:cubicBezTo>
                    <a:pt x="108388" y="24263"/>
                    <a:pt x="84124" y="0"/>
                    <a:pt x="54194" y="0"/>
                  </a:cubicBezTo>
                  <a:close/>
                </a:path>
              </a:pathLst>
            </a:custGeom>
            <a:solidFill>
              <a:srgbClr val="6554EB"/>
            </a:solidFill>
          </p:spPr>
          <p:txBody>
            <a:bodyPr/>
            <a:lstStyle/>
            <a:p>
              <a:endParaRPr lang="es-CO" sz="1200"/>
            </a:p>
          </p:txBody>
        </p:sp>
        <p:sp>
          <p:nvSpPr>
            <p:cNvPr id="23" name="TextBox 23"/>
            <p:cNvSpPr txBox="1"/>
            <p:nvPr/>
          </p:nvSpPr>
          <p:spPr>
            <a:xfrm>
              <a:off x="76200" y="76200"/>
              <a:ext cx="660400" cy="660400"/>
            </a:xfrm>
            <a:prstGeom prst="rect">
              <a:avLst/>
            </a:prstGeom>
          </p:spPr>
          <p:txBody>
            <a:bodyPr lIns="40741" tIns="40741" rIns="40741" bIns="40741" rtlCol="0" anchor="ctr"/>
            <a:lstStyle/>
            <a:p>
              <a:pPr algn="ctr">
                <a:lnSpc>
                  <a:spcPts val="112"/>
                </a:lnSpc>
              </a:pPr>
              <a:endParaRPr sz="1200"/>
            </a:p>
          </p:txBody>
        </p:sp>
      </p:grpSp>
      <p:grpSp>
        <p:nvGrpSpPr>
          <p:cNvPr id="24" name="Group 24"/>
          <p:cNvGrpSpPr/>
          <p:nvPr/>
        </p:nvGrpSpPr>
        <p:grpSpPr>
          <a:xfrm rot="8708387">
            <a:off x="6928293" y="4012061"/>
            <a:ext cx="135820" cy="135820"/>
            <a:chOff x="0" y="0"/>
            <a:chExt cx="108388" cy="108388"/>
          </a:xfrm>
        </p:grpSpPr>
        <p:sp>
          <p:nvSpPr>
            <p:cNvPr id="25" name="Freeform 25"/>
            <p:cNvSpPr/>
            <p:nvPr/>
          </p:nvSpPr>
          <p:spPr>
            <a:xfrm>
              <a:off x="0" y="0"/>
              <a:ext cx="108388" cy="108388"/>
            </a:xfrm>
            <a:custGeom>
              <a:avLst/>
              <a:gdLst/>
              <a:ahLst/>
              <a:cxnLst/>
              <a:rect l="l" t="t" r="r" b="b"/>
              <a:pathLst>
                <a:path w="108388" h="108388">
                  <a:moveTo>
                    <a:pt x="54194" y="0"/>
                  </a:moveTo>
                  <a:cubicBezTo>
                    <a:pt x="24263" y="0"/>
                    <a:pt x="0" y="24263"/>
                    <a:pt x="0" y="54194"/>
                  </a:cubicBezTo>
                  <a:cubicBezTo>
                    <a:pt x="0" y="84124"/>
                    <a:pt x="24263" y="108388"/>
                    <a:pt x="54194" y="108388"/>
                  </a:cubicBezTo>
                  <a:cubicBezTo>
                    <a:pt x="84124" y="108388"/>
                    <a:pt x="108388" y="84124"/>
                    <a:pt x="108388" y="54194"/>
                  </a:cubicBezTo>
                  <a:cubicBezTo>
                    <a:pt x="108388" y="24263"/>
                    <a:pt x="84124" y="0"/>
                    <a:pt x="54194" y="0"/>
                  </a:cubicBezTo>
                  <a:close/>
                </a:path>
              </a:pathLst>
            </a:custGeom>
            <a:solidFill>
              <a:srgbClr val="51D4DD"/>
            </a:solidFill>
          </p:spPr>
          <p:txBody>
            <a:bodyPr/>
            <a:lstStyle/>
            <a:p>
              <a:endParaRPr lang="es-CO" sz="1200"/>
            </a:p>
          </p:txBody>
        </p:sp>
        <p:sp>
          <p:nvSpPr>
            <p:cNvPr id="26" name="TextBox 26"/>
            <p:cNvSpPr txBox="1"/>
            <p:nvPr/>
          </p:nvSpPr>
          <p:spPr>
            <a:xfrm>
              <a:off x="76200" y="76200"/>
              <a:ext cx="660400" cy="660400"/>
            </a:xfrm>
            <a:prstGeom prst="rect">
              <a:avLst/>
            </a:prstGeom>
          </p:spPr>
          <p:txBody>
            <a:bodyPr lIns="40741" tIns="40741" rIns="40741" bIns="40741" rtlCol="0" anchor="ctr"/>
            <a:lstStyle/>
            <a:p>
              <a:pPr algn="ctr">
                <a:lnSpc>
                  <a:spcPts val="112"/>
                </a:lnSpc>
              </a:pPr>
              <a:endParaRPr sz="1200"/>
            </a:p>
          </p:txBody>
        </p:sp>
      </p:grpSp>
      <p:grpSp>
        <p:nvGrpSpPr>
          <p:cNvPr id="27" name="Group 27"/>
          <p:cNvGrpSpPr/>
          <p:nvPr/>
        </p:nvGrpSpPr>
        <p:grpSpPr>
          <a:xfrm rot="-2091612">
            <a:off x="5049238" y="2557207"/>
            <a:ext cx="135820" cy="135820"/>
            <a:chOff x="0" y="0"/>
            <a:chExt cx="108388" cy="108388"/>
          </a:xfrm>
        </p:grpSpPr>
        <p:sp>
          <p:nvSpPr>
            <p:cNvPr id="28" name="Freeform 28"/>
            <p:cNvSpPr/>
            <p:nvPr/>
          </p:nvSpPr>
          <p:spPr>
            <a:xfrm>
              <a:off x="0" y="0"/>
              <a:ext cx="108388" cy="108388"/>
            </a:xfrm>
            <a:custGeom>
              <a:avLst/>
              <a:gdLst/>
              <a:ahLst/>
              <a:cxnLst/>
              <a:rect l="l" t="t" r="r" b="b"/>
              <a:pathLst>
                <a:path w="108388" h="108388">
                  <a:moveTo>
                    <a:pt x="54194" y="0"/>
                  </a:moveTo>
                  <a:cubicBezTo>
                    <a:pt x="24263" y="0"/>
                    <a:pt x="0" y="24263"/>
                    <a:pt x="0" y="54194"/>
                  </a:cubicBezTo>
                  <a:cubicBezTo>
                    <a:pt x="0" y="84124"/>
                    <a:pt x="24263" y="108388"/>
                    <a:pt x="54194" y="108388"/>
                  </a:cubicBezTo>
                  <a:cubicBezTo>
                    <a:pt x="84124" y="108388"/>
                    <a:pt x="108388" y="84124"/>
                    <a:pt x="108388" y="54194"/>
                  </a:cubicBezTo>
                  <a:cubicBezTo>
                    <a:pt x="108388" y="24263"/>
                    <a:pt x="84124" y="0"/>
                    <a:pt x="54194" y="0"/>
                  </a:cubicBezTo>
                  <a:close/>
                </a:path>
              </a:pathLst>
            </a:custGeom>
            <a:solidFill>
              <a:srgbClr val="E466B5"/>
            </a:solidFill>
          </p:spPr>
          <p:txBody>
            <a:bodyPr/>
            <a:lstStyle/>
            <a:p>
              <a:endParaRPr lang="es-CO" sz="1200"/>
            </a:p>
          </p:txBody>
        </p:sp>
        <p:sp>
          <p:nvSpPr>
            <p:cNvPr id="29" name="TextBox 29"/>
            <p:cNvSpPr txBox="1"/>
            <p:nvPr/>
          </p:nvSpPr>
          <p:spPr>
            <a:xfrm>
              <a:off x="76200" y="76200"/>
              <a:ext cx="660400" cy="660400"/>
            </a:xfrm>
            <a:prstGeom prst="rect">
              <a:avLst/>
            </a:prstGeom>
          </p:spPr>
          <p:txBody>
            <a:bodyPr lIns="40741" tIns="40741" rIns="40741" bIns="40741" rtlCol="0" anchor="ctr"/>
            <a:lstStyle/>
            <a:p>
              <a:pPr algn="ctr">
                <a:lnSpc>
                  <a:spcPts val="112"/>
                </a:lnSpc>
              </a:pPr>
              <a:endParaRPr sz="1200"/>
            </a:p>
          </p:txBody>
        </p:sp>
      </p:grpSp>
      <p:sp>
        <p:nvSpPr>
          <p:cNvPr id="30" name="Freeform 30"/>
          <p:cNvSpPr/>
          <p:nvPr/>
        </p:nvSpPr>
        <p:spPr>
          <a:xfrm rot="4481036">
            <a:off x="3531578" y="4057246"/>
            <a:ext cx="1467546" cy="1483733"/>
          </a:xfrm>
          <a:custGeom>
            <a:avLst/>
            <a:gdLst/>
            <a:ahLst/>
            <a:cxnLst/>
            <a:rect l="l" t="t" r="r" b="b"/>
            <a:pathLst>
              <a:path w="2201319" h="2225599">
                <a:moveTo>
                  <a:pt x="0" y="0"/>
                </a:moveTo>
                <a:lnTo>
                  <a:pt x="2201319" y="0"/>
                </a:lnTo>
                <a:lnTo>
                  <a:pt x="2201319" y="2225599"/>
                </a:lnTo>
                <a:lnTo>
                  <a:pt x="0" y="22255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s-CO" sz="1200"/>
          </a:p>
        </p:txBody>
      </p:sp>
      <p:sp>
        <p:nvSpPr>
          <p:cNvPr id="31" name="Freeform 31"/>
          <p:cNvSpPr/>
          <p:nvPr/>
        </p:nvSpPr>
        <p:spPr>
          <a:xfrm rot="-6413587">
            <a:off x="7012036" y="1118639"/>
            <a:ext cx="1467546" cy="1483733"/>
          </a:xfrm>
          <a:custGeom>
            <a:avLst/>
            <a:gdLst/>
            <a:ahLst/>
            <a:cxnLst/>
            <a:rect l="l" t="t" r="r" b="b"/>
            <a:pathLst>
              <a:path w="2201319" h="2225599">
                <a:moveTo>
                  <a:pt x="0" y="0"/>
                </a:moveTo>
                <a:lnTo>
                  <a:pt x="2201319" y="0"/>
                </a:lnTo>
                <a:lnTo>
                  <a:pt x="2201319" y="2225599"/>
                </a:lnTo>
                <a:lnTo>
                  <a:pt x="0" y="222559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CO" sz="1200"/>
          </a:p>
        </p:txBody>
      </p:sp>
      <p:sp>
        <p:nvSpPr>
          <p:cNvPr id="32" name="Freeform 32"/>
          <p:cNvSpPr/>
          <p:nvPr/>
        </p:nvSpPr>
        <p:spPr>
          <a:xfrm rot="-1304794">
            <a:off x="6898584" y="4131640"/>
            <a:ext cx="1467546" cy="1483733"/>
          </a:xfrm>
          <a:custGeom>
            <a:avLst/>
            <a:gdLst/>
            <a:ahLst/>
            <a:cxnLst/>
            <a:rect l="l" t="t" r="r" b="b"/>
            <a:pathLst>
              <a:path w="2201319" h="2225599">
                <a:moveTo>
                  <a:pt x="0" y="0"/>
                </a:moveTo>
                <a:lnTo>
                  <a:pt x="2201319" y="0"/>
                </a:lnTo>
                <a:lnTo>
                  <a:pt x="2201319" y="2225599"/>
                </a:lnTo>
                <a:lnTo>
                  <a:pt x="0" y="222559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s-CO" sz="1200"/>
          </a:p>
        </p:txBody>
      </p:sp>
      <p:sp>
        <p:nvSpPr>
          <p:cNvPr id="33" name="Freeform 33"/>
          <p:cNvSpPr/>
          <p:nvPr/>
        </p:nvSpPr>
        <p:spPr>
          <a:xfrm rot="9495205">
            <a:off x="3643618" y="1044246"/>
            <a:ext cx="1467546" cy="1483733"/>
          </a:xfrm>
          <a:custGeom>
            <a:avLst/>
            <a:gdLst/>
            <a:ahLst/>
            <a:cxnLst/>
            <a:rect l="l" t="t" r="r" b="b"/>
            <a:pathLst>
              <a:path w="2201319" h="2225599">
                <a:moveTo>
                  <a:pt x="0" y="0"/>
                </a:moveTo>
                <a:lnTo>
                  <a:pt x="2201319" y="0"/>
                </a:lnTo>
                <a:lnTo>
                  <a:pt x="2201319" y="2225598"/>
                </a:lnTo>
                <a:lnTo>
                  <a:pt x="0" y="222559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s-CO" sz="1200"/>
          </a:p>
        </p:txBody>
      </p:sp>
      <p:sp>
        <p:nvSpPr>
          <p:cNvPr id="34" name="Freeform 34"/>
          <p:cNvSpPr/>
          <p:nvPr/>
        </p:nvSpPr>
        <p:spPr>
          <a:xfrm rot="1609053">
            <a:off x="5238619" y="4638568"/>
            <a:ext cx="1467546" cy="1483733"/>
          </a:xfrm>
          <a:custGeom>
            <a:avLst/>
            <a:gdLst/>
            <a:ahLst/>
            <a:cxnLst/>
            <a:rect l="l" t="t" r="r" b="b"/>
            <a:pathLst>
              <a:path w="2201319" h="2225599">
                <a:moveTo>
                  <a:pt x="0" y="0"/>
                </a:moveTo>
                <a:lnTo>
                  <a:pt x="2201319" y="0"/>
                </a:lnTo>
                <a:lnTo>
                  <a:pt x="2201319" y="2225599"/>
                </a:lnTo>
                <a:lnTo>
                  <a:pt x="0" y="222559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CO" sz="1200"/>
          </a:p>
        </p:txBody>
      </p:sp>
      <p:sp>
        <p:nvSpPr>
          <p:cNvPr id="35" name="Freeform 35"/>
          <p:cNvSpPr/>
          <p:nvPr/>
        </p:nvSpPr>
        <p:spPr>
          <a:xfrm rot="-9190946">
            <a:off x="5417048" y="512108"/>
            <a:ext cx="1467546" cy="1483733"/>
          </a:xfrm>
          <a:custGeom>
            <a:avLst/>
            <a:gdLst/>
            <a:ahLst/>
            <a:cxnLst/>
            <a:rect l="l" t="t" r="r" b="b"/>
            <a:pathLst>
              <a:path w="2201319" h="2225599">
                <a:moveTo>
                  <a:pt x="0" y="0"/>
                </a:moveTo>
                <a:lnTo>
                  <a:pt x="2201319" y="0"/>
                </a:lnTo>
                <a:lnTo>
                  <a:pt x="2201319" y="2225599"/>
                </a:lnTo>
                <a:lnTo>
                  <a:pt x="0" y="222559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s-CO" sz="1200"/>
          </a:p>
        </p:txBody>
      </p:sp>
      <p:sp>
        <p:nvSpPr>
          <p:cNvPr id="36" name="Freeform 36"/>
          <p:cNvSpPr/>
          <p:nvPr/>
        </p:nvSpPr>
        <p:spPr>
          <a:xfrm rot="7158548">
            <a:off x="3180474" y="2526141"/>
            <a:ext cx="1467546" cy="1483733"/>
          </a:xfrm>
          <a:custGeom>
            <a:avLst/>
            <a:gdLst/>
            <a:ahLst/>
            <a:cxnLst/>
            <a:rect l="l" t="t" r="r" b="b"/>
            <a:pathLst>
              <a:path w="2201319" h="2225599">
                <a:moveTo>
                  <a:pt x="0" y="0"/>
                </a:moveTo>
                <a:lnTo>
                  <a:pt x="2201319" y="0"/>
                </a:lnTo>
                <a:lnTo>
                  <a:pt x="2201319" y="2225598"/>
                </a:lnTo>
                <a:lnTo>
                  <a:pt x="0" y="222559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s-CO" sz="1200"/>
          </a:p>
        </p:txBody>
      </p:sp>
      <p:sp>
        <p:nvSpPr>
          <p:cNvPr id="37" name="Freeform 37"/>
          <p:cNvSpPr/>
          <p:nvPr/>
        </p:nvSpPr>
        <p:spPr>
          <a:xfrm rot="-4213191">
            <a:off x="7450941" y="2612180"/>
            <a:ext cx="1467546" cy="1483733"/>
          </a:xfrm>
          <a:custGeom>
            <a:avLst/>
            <a:gdLst/>
            <a:ahLst/>
            <a:cxnLst/>
            <a:rect l="l" t="t" r="r" b="b"/>
            <a:pathLst>
              <a:path w="2201319" h="2225599">
                <a:moveTo>
                  <a:pt x="0" y="0"/>
                </a:moveTo>
                <a:lnTo>
                  <a:pt x="2201319" y="0"/>
                </a:lnTo>
                <a:lnTo>
                  <a:pt x="2201319" y="2225598"/>
                </a:lnTo>
                <a:lnTo>
                  <a:pt x="0" y="222559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s-CO" sz="1200"/>
          </a:p>
        </p:txBody>
      </p:sp>
      <p:sp>
        <p:nvSpPr>
          <p:cNvPr id="38" name="TextBox 38"/>
          <p:cNvSpPr txBox="1"/>
          <p:nvPr/>
        </p:nvSpPr>
        <p:spPr>
          <a:xfrm>
            <a:off x="3777472" y="2922335"/>
            <a:ext cx="525778" cy="730969"/>
          </a:xfrm>
          <a:prstGeom prst="rect">
            <a:avLst/>
          </a:prstGeom>
        </p:spPr>
        <p:txBody>
          <a:bodyPr lIns="0" tIns="0" rIns="0" bIns="0" rtlCol="0" anchor="t">
            <a:spAutoFit/>
          </a:bodyPr>
          <a:lstStyle/>
          <a:p>
            <a:pPr algn="ctr">
              <a:lnSpc>
                <a:spcPts val="5746"/>
              </a:lnSpc>
            </a:pPr>
            <a:r>
              <a:rPr lang="en-US" sz="4870">
                <a:solidFill>
                  <a:srgbClr val="E46671"/>
                </a:solidFill>
                <a:latin typeface="Montserrat Extra-Bold Bold"/>
              </a:rPr>
              <a:t>3</a:t>
            </a:r>
          </a:p>
        </p:txBody>
      </p:sp>
      <p:sp>
        <p:nvSpPr>
          <p:cNvPr id="39" name="TextBox 39"/>
          <p:cNvSpPr txBox="1"/>
          <p:nvPr/>
        </p:nvSpPr>
        <p:spPr>
          <a:xfrm>
            <a:off x="4114502" y="4402305"/>
            <a:ext cx="525778" cy="730969"/>
          </a:xfrm>
          <a:prstGeom prst="rect">
            <a:avLst/>
          </a:prstGeom>
        </p:spPr>
        <p:txBody>
          <a:bodyPr lIns="0" tIns="0" rIns="0" bIns="0" rtlCol="0" anchor="t">
            <a:spAutoFit/>
          </a:bodyPr>
          <a:lstStyle/>
          <a:p>
            <a:pPr algn="ctr">
              <a:lnSpc>
                <a:spcPts val="5746"/>
              </a:lnSpc>
            </a:pPr>
            <a:r>
              <a:rPr lang="en-US" sz="4870">
                <a:solidFill>
                  <a:srgbClr val="EBC657"/>
                </a:solidFill>
                <a:latin typeface="Montserrat Extra-Bold Bold"/>
              </a:rPr>
              <a:t>4</a:t>
            </a:r>
          </a:p>
        </p:txBody>
      </p:sp>
      <p:sp>
        <p:nvSpPr>
          <p:cNvPr id="40" name="TextBox 40"/>
          <p:cNvSpPr txBox="1"/>
          <p:nvPr/>
        </p:nvSpPr>
        <p:spPr>
          <a:xfrm>
            <a:off x="4123030" y="1495862"/>
            <a:ext cx="525778" cy="730969"/>
          </a:xfrm>
          <a:prstGeom prst="rect">
            <a:avLst/>
          </a:prstGeom>
        </p:spPr>
        <p:txBody>
          <a:bodyPr lIns="0" tIns="0" rIns="0" bIns="0" rtlCol="0" anchor="t">
            <a:spAutoFit/>
          </a:bodyPr>
          <a:lstStyle/>
          <a:p>
            <a:pPr algn="ctr">
              <a:lnSpc>
                <a:spcPts val="5746"/>
              </a:lnSpc>
            </a:pPr>
            <a:r>
              <a:rPr lang="en-US" sz="4870">
                <a:solidFill>
                  <a:srgbClr val="E466B5"/>
                </a:solidFill>
                <a:latin typeface="Montserrat Extra-Bold Bold"/>
              </a:rPr>
              <a:t>2</a:t>
            </a:r>
          </a:p>
        </p:txBody>
      </p:sp>
      <p:sp>
        <p:nvSpPr>
          <p:cNvPr id="41" name="TextBox 41"/>
          <p:cNvSpPr txBox="1"/>
          <p:nvPr/>
        </p:nvSpPr>
        <p:spPr>
          <a:xfrm>
            <a:off x="5755524" y="4879856"/>
            <a:ext cx="525778" cy="730969"/>
          </a:xfrm>
          <a:prstGeom prst="rect">
            <a:avLst/>
          </a:prstGeom>
        </p:spPr>
        <p:txBody>
          <a:bodyPr lIns="0" tIns="0" rIns="0" bIns="0" rtlCol="0" anchor="t">
            <a:spAutoFit/>
          </a:bodyPr>
          <a:lstStyle/>
          <a:p>
            <a:pPr algn="ctr">
              <a:lnSpc>
                <a:spcPts val="5746"/>
              </a:lnSpc>
            </a:pPr>
            <a:r>
              <a:rPr lang="en-US" sz="4870">
                <a:solidFill>
                  <a:srgbClr val="95CD4D"/>
                </a:solidFill>
                <a:latin typeface="Montserrat Extra-Bold"/>
              </a:rPr>
              <a:t>5</a:t>
            </a:r>
          </a:p>
        </p:txBody>
      </p:sp>
      <p:sp>
        <p:nvSpPr>
          <p:cNvPr id="42" name="TextBox 42"/>
          <p:cNvSpPr txBox="1"/>
          <p:nvPr/>
        </p:nvSpPr>
        <p:spPr>
          <a:xfrm>
            <a:off x="5815379" y="948396"/>
            <a:ext cx="525778" cy="730969"/>
          </a:xfrm>
          <a:prstGeom prst="rect">
            <a:avLst/>
          </a:prstGeom>
        </p:spPr>
        <p:txBody>
          <a:bodyPr lIns="0" tIns="0" rIns="0" bIns="0" rtlCol="0" anchor="t">
            <a:spAutoFit/>
          </a:bodyPr>
          <a:lstStyle/>
          <a:p>
            <a:pPr algn="ctr">
              <a:lnSpc>
                <a:spcPts val="5746"/>
              </a:lnSpc>
            </a:pPr>
            <a:r>
              <a:rPr lang="en-US" sz="4870">
                <a:solidFill>
                  <a:srgbClr val="9366E4"/>
                </a:solidFill>
                <a:latin typeface="Montserrat Extra-Bold"/>
              </a:rPr>
              <a:t>1</a:t>
            </a:r>
          </a:p>
        </p:txBody>
      </p:sp>
      <p:sp>
        <p:nvSpPr>
          <p:cNvPr id="43" name="TextBox 43"/>
          <p:cNvSpPr txBox="1"/>
          <p:nvPr/>
        </p:nvSpPr>
        <p:spPr>
          <a:xfrm>
            <a:off x="7322572" y="4402305"/>
            <a:ext cx="525778" cy="730969"/>
          </a:xfrm>
          <a:prstGeom prst="rect">
            <a:avLst/>
          </a:prstGeom>
        </p:spPr>
        <p:txBody>
          <a:bodyPr lIns="0" tIns="0" rIns="0" bIns="0" rtlCol="0" anchor="t">
            <a:spAutoFit/>
          </a:bodyPr>
          <a:lstStyle/>
          <a:p>
            <a:pPr algn="ctr">
              <a:lnSpc>
                <a:spcPts val="5746"/>
              </a:lnSpc>
            </a:pPr>
            <a:r>
              <a:rPr lang="en-US" sz="4870">
                <a:solidFill>
                  <a:srgbClr val="51D4DD"/>
                </a:solidFill>
                <a:latin typeface="Montserrat Extra-Bold"/>
              </a:rPr>
              <a:t>6</a:t>
            </a:r>
          </a:p>
        </p:txBody>
      </p:sp>
      <p:sp>
        <p:nvSpPr>
          <p:cNvPr id="44" name="TextBox 44"/>
          <p:cNvSpPr txBox="1"/>
          <p:nvPr/>
        </p:nvSpPr>
        <p:spPr>
          <a:xfrm>
            <a:off x="7369468" y="1515228"/>
            <a:ext cx="525778" cy="730969"/>
          </a:xfrm>
          <a:prstGeom prst="rect">
            <a:avLst/>
          </a:prstGeom>
        </p:spPr>
        <p:txBody>
          <a:bodyPr lIns="0" tIns="0" rIns="0" bIns="0" rtlCol="0" anchor="t">
            <a:spAutoFit/>
          </a:bodyPr>
          <a:lstStyle/>
          <a:p>
            <a:pPr algn="ctr">
              <a:lnSpc>
                <a:spcPts val="5746"/>
              </a:lnSpc>
            </a:pPr>
            <a:r>
              <a:rPr lang="en-US" sz="4870">
                <a:solidFill>
                  <a:srgbClr val="6554EB"/>
                </a:solidFill>
                <a:latin typeface="Montserrat Extra-Bold"/>
              </a:rPr>
              <a:t>8</a:t>
            </a:r>
          </a:p>
        </p:txBody>
      </p:sp>
      <p:sp>
        <p:nvSpPr>
          <p:cNvPr id="45" name="TextBox 45"/>
          <p:cNvSpPr txBox="1"/>
          <p:nvPr/>
        </p:nvSpPr>
        <p:spPr>
          <a:xfrm>
            <a:off x="7828664" y="2930982"/>
            <a:ext cx="525778" cy="730969"/>
          </a:xfrm>
          <a:prstGeom prst="rect">
            <a:avLst/>
          </a:prstGeom>
        </p:spPr>
        <p:txBody>
          <a:bodyPr lIns="0" tIns="0" rIns="0" bIns="0" rtlCol="0" anchor="t">
            <a:spAutoFit/>
          </a:bodyPr>
          <a:lstStyle/>
          <a:p>
            <a:pPr algn="ctr">
              <a:lnSpc>
                <a:spcPts val="5746"/>
              </a:lnSpc>
            </a:pPr>
            <a:r>
              <a:rPr lang="en-US" sz="4870">
                <a:solidFill>
                  <a:srgbClr val="6686E4"/>
                </a:solidFill>
                <a:latin typeface="Montserrat Extra-Bold"/>
              </a:rPr>
              <a:t>7</a:t>
            </a:r>
          </a:p>
        </p:txBody>
      </p:sp>
      <p:sp>
        <p:nvSpPr>
          <p:cNvPr id="46" name="TextBox 46"/>
          <p:cNvSpPr txBox="1"/>
          <p:nvPr/>
        </p:nvSpPr>
        <p:spPr>
          <a:xfrm>
            <a:off x="4972983" y="3131678"/>
            <a:ext cx="2172187" cy="359073"/>
          </a:xfrm>
          <a:prstGeom prst="rect">
            <a:avLst/>
          </a:prstGeom>
        </p:spPr>
        <p:txBody>
          <a:bodyPr lIns="0" tIns="0" rIns="0" bIns="0" rtlCol="0" anchor="t">
            <a:spAutoFit/>
          </a:bodyPr>
          <a:lstStyle/>
          <a:p>
            <a:pPr algn="ctr">
              <a:lnSpc>
                <a:spcPts val="2776"/>
              </a:lnSpc>
            </a:pPr>
            <a:r>
              <a:rPr lang="en-US" sz="2457">
                <a:solidFill>
                  <a:srgbClr val="403F3F"/>
                </a:solidFill>
                <a:latin typeface="Montserrat Extra-Bold"/>
              </a:rPr>
              <a:t>Metodología</a:t>
            </a:r>
          </a:p>
        </p:txBody>
      </p:sp>
      <p:sp>
        <p:nvSpPr>
          <p:cNvPr id="47" name="TextBox 47"/>
          <p:cNvSpPr txBox="1"/>
          <p:nvPr/>
        </p:nvSpPr>
        <p:spPr>
          <a:xfrm>
            <a:off x="916513" y="2685143"/>
            <a:ext cx="2694051" cy="179536"/>
          </a:xfrm>
          <a:prstGeom prst="rect">
            <a:avLst/>
          </a:prstGeom>
        </p:spPr>
        <p:txBody>
          <a:bodyPr lIns="0" tIns="0" rIns="0" bIns="0" rtlCol="0" anchor="t">
            <a:spAutoFit/>
          </a:bodyPr>
          <a:lstStyle/>
          <a:p>
            <a:pPr algn="ctr">
              <a:lnSpc>
                <a:spcPts val="1383"/>
              </a:lnSpc>
              <a:spcBef>
                <a:spcPct val="0"/>
              </a:spcBef>
            </a:pPr>
            <a:r>
              <a:rPr lang="en-US" sz="1202" dirty="0" err="1">
                <a:solidFill>
                  <a:srgbClr val="002060"/>
                </a:solidFill>
                <a:latin typeface="Montserrat Extra-Bold"/>
              </a:rPr>
              <a:t>Clasificación</a:t>
            </a:r>
            <a:r>
              <a:rPr lang="en-US" sz="1202" dirty="0">
                <a:solidFill>
                  <a:srgbClr val="002060"/>
                </a:solidFill>
                <a:latin typeface="Montserrat Extra-Bold"/>
              </a:rPr>
              <a:t> de </a:t>
            </a:r>
            <a:r>
              <a:rPr lang="en-US" sz="1202" dirty="0" err="1">
                <a:solidFill>
                  <a:srgbClr val="002060"/>
                </a:solidFill>
                <a:latin typeface="Montserrat Extra-Bold"/>
              </a:rPr>
              <a:t>años</a:t>
            </a:r>
            <a:endParaRPr lang="en-US" sz="1202" dirty="0">
              <a:solidFill>
                <a:srgbClr val="002060"/>
              </a:solidFill>
              <a:latin typeface="Montserrat Extra-Bold"/>
            </a:endParaRPr>
          </a:p>
        </p:txBody>
      </p:sp>
      <p:sp>
        <p:nvSpPr>
          <p:cNvPr id="48" name="TextBox 48"/>
          <p:cNvSpPr txBox="1"/>
          <p:nvPr/>
        </p:nvSpPr>
        <p:spPr>
          <a:xfrm>
            <a:off x="1425619" y="4621617"/>
            <a:ext cx="2184946" cy="179536"/>
          </a:xfrm>
          <a:prstGeom prst="rect">
            <a:avLst/>
          </a:prstGeom>
        </p:spPr>
        <p:txBody>
          <a:bodyPr lIns="0" tIns="0" rIns="0" bIns="0" rtlCol="0" anchor="t">
            <a:spAutoFit/>
          </a:bodyPr>
          <a:lstStyle/>
          <a:p>
            <a:pPr algn="ctr">
              <a:lnSpc>
                <a:spcPts val="1383"/>
              </a:lnSpc>
              <a:spcBef>
                <a:spcPct val="0"/>
              </a:spcBef>
            </a:pPr>
            <a:r>
              <a:rPr lang="en-US" sz="1202" dirty="0" err="1">
                <a:solidFill>
                  <a:srgbClr val="002060"/>
                </a:solidFill>
                <a:latin typeface="Montserrat Extra-Bold"/>
              </a:rPr>
              <a:t>Recolección</a:t>
            </a:r>
            <a:r>
              <a:rPr lang="en-US" sz="1202" dirty="0">
                <a:solidFill>
                  <a:srgbClr val="002060"/>
                </a:solidFill>
                <a:latin typeface="Montserrat Extra-Bold"/>
              </a:rPr>
              <a:t> de </a:t>
            </a:r>
            <a:r>
              <a:rPr lang="en-US" sz="1202" dirty="0" err="1">
                <a:solidFill>
                  <a:srgbClr val="002060"/>
                </a:solidFill>
                <a:latin typeface="Montserrat Extra-Bold"/>
              </a:rPr>
              <a:t>datos</a:t>
            </a:r>
            <a:endParaRPr lang="en-US" sz="1202" dirty="0">
              <a:solidFill>
                <a:srgbClr val="002060"/>
              </a:solidFill>
              <a:latin typeface="Montserrat Extra-Bold"/>
            </a:endParaRPr>
          </a:p>
        </p:txBody>
      </p:sp>
      <p:sp>
        <p:nvSpPr>
          <p:cNvPr id="49" name="TextBox 49"/>
          <p:cNvSpPr txBox="1"/>
          <p:nvPr/>
        </p:nvSpPr>
        <p:spPr>
          <a:xfrm>
            <a:off x="1425619" y="950589"/>
            <a:ext cx="2184946" cy="179536"/>
          </a:xfrm>
          <a:prstGeom prst="rect">
            <a:avLst/>
          </a:prstGeom>
        </p:spPr>
        <p:txBody>
          <a:bodyPr lIns="0" tIns="0" rIns="0" bIns="0" rtlCol="0" anchor="t">
            <a:spAutoFit/>
          </a:bodyPr>
          <a:lstStyle/>
          <a:p>
            <a:pPr algn="ctr">
              <a:lnSpc>
                <a:spcPts val="1383"/>
              </a:lnSpc>
              <a:spcBef>
                <a:spcPct val="0"/>
              </a:spcBef>
            </a:pPr>
            <a:r>
              <a:rPr lang="en-US" sz="1202" dirty="0" err="1">
                <a:solidFill>
                  <a:srgbClr val="002060"/>
                </a:solidFill>
                <a:latin typeface="Montserrat Extra-Bold"/>
              </a:rPr>
              <a:t>Selección</a:t>
            </a:r>
            <a:r>
              <a:rPr lang="en-US" sz="1202" dirty="0">
                <a:solidFill>
                  <a:srgbClr val="002060"/>
                </a:solidFill>
                <a:latin typeface="Montserrat Extra-Bold"/>
              </a:rPr>
              <a:t> de </a:t>
            </a:r>
            <a:r>
              <a:rPr lang="en-US" sz="1202" dirty="0" err="1">
                <a:solidFill>
                  <a:srgbClr val="002060"/>
                </a:solidFill>
                <a:latin typeface="Montserrat Extra-Bold"/>
              </a:rPr>
              <a:t>estaciones</a:t>
            </a:r>
            <a:endParaRPr lang="en-US" sz="1202" dirty="0">
              <a:solidFill>
                <a:srgbClr val="002060"/>
              </a:solidFill>
              <a:latin typeface="Montserrat Extra-Bold"/>
            </a:endParaRPr>
          </a:p>
        </p:txBody>
      </p:sp>
      <p:sp>
        <p:nvSpPr>
          <p:cNvPr id="50" name="TextBox 50"/>
          <p:cNvSpPr txBox="1"/>
          <p:nvPr/>
        </p:nvSpPr>
        <p:spPr>
          <a:xfrm>
            <a:off x="8312381" y="4621617"/>
            <a:ext cx="2412709" cy="179536"/>
          </a:xfrm>
          <a:prstGeom prst="rect">
            <a:avLst/>
          </a:prstGeom>
        </p:spPr>
        <p:txBody>
          <a:bodyPr lIns="0" tIns="0" rIns="0" bIns="0" rtlCol="0" anchor="t">
            <a:spAutoFit/>
          </a:bodyPr>
          <a:lstStyle/>
          <a:p>
            <a:pPr algn="ctr">
              <a:lnSpc>
                <a:spcPts val="1383"/>
              </a:lnSpc>
              <a:spcBef>
                <a:spcPct val="0"/>
              </a:spcBef>
            </a:pPr>
            <a:r>
              <a:rPr lang="en-US" sz="1202" dirty="0" err="1">
                <a:solidFill>
                  <a:srgbClr val="002060"/>
                </a:solidFill>
                <a:latin typeface="Montserrat Extra-Bold"/>
              </a:rPr>
              <a:t>Cálculo</a:t>
            </a:r>
            <a:r>
              <a:rPr lang="en-US" sz="1202" dirty="0">
                <a:solidFill>
                  <a:srgbClr val="002060"/>
                </a:solidFill>
                <a:latin typeface="Montserrat Extra-Bold"/>
              </a:rPr>
              <a:t> de </a:t>
            </a:r>
            <a:r>
              <a:rPr lang="en-US" sz="1202" dirty="0" err="1">
                <a:solidFill>
                  <a:srgbClr val="002060"/>
                </a:solidFill>
                <a:latin typeface="Montserrat Extra-Bold"/>
              </a:rPr>
              <a:t>huella</a:t>
            </a:r>
            <a:r>
              <a:rPr lang="en-US" sz="1202" dirty="0">
                <a:solidFill>
                  <a:srgbClr val="002060"/>
                </a:solidFill>
                <a:latin typeface="Montserrat Extra-Bold"/>
              </a:rPr>
              <a:t> total</a:t>
            </a:r>
          </a:p>
        </p:txBody>
      </p:sp>
      <p:sp>
        <p:nvSpPr>
          <p:cNvPr id="51" name="TextBox 51"/>
          <p:cNvSpPr txBox="1"/>
          <p:nvPr/>
        </p:nvSpPr>
        <p:spPr>
          <a:xfrm>
            <a:off x="8312381" y="950589"/>
            <a:ext cx="2412709" cy="179536"/>
          </a:xfrm>
          <a:prstGeom prst="rect">
            <a:avLst/>
          </a:prstGeom>
        </p:spPr>
        <p:txBody>
          <a:bodyPr lIns="0" tIns="0" rIns="0" bIns="0" rtlCol="0" anchor="t">
            <a:spAutoFit/>
          </a:bodyPr>
          <a:lstStyle/>
          <a:p>
            <a:pPr algn="ctr">
              <a:lnSpc>
                <a:spcPts val="1383"/>
              </a:lnSpc>
              <a:spcBef>
                <a:spcPct val="0"/>
              </a:spcBef>
            </a:pPr>
            <a:r>
              <a:rPr lang="en-US" sz="1202" dirty="0" err="1">
                <a:solidFill>
                  <a:srgbClr val="002060"/>
                </a:solidFill>
                <a:latin typeface="Montserrat Extra-Bold"/>
              </a:rPr>
              <a:t>índice</a:t>
            </a:r>
            <a:r>
              <a:rPr lang="en-US" sz="1202" dirty="0">
                <a:solidFill>
                  <a:srgbClr val="002060"/>
                </a:solidFill>
                <a:latin typeface="Montserrat Extra-Bold"/>
              </a:rPr>
              <a:t> de </a:t>
            </a:r>
            <a:r>
              <a:rPr lang="en-US" sz="1202" dirty="0" err="1">
                <a:solidFill>
                  <a:srgbClr val="002060"/>
                </a:solidFill>
                <a:latin typeface="Montserrat Extra-Bold"/>
              </a:rPr>
              <a:t>sostenibilidad</a:t>
            </a:r>
            <a:endParaRPr lang="en-US" sz="1202" dirty="0">
              <a:solidFill>
                <a:srgbClr val="002060"/>
              </a:solidFill>
              <a:latin typeface="Montserrat Extra-Bold"/>
            </a:endParaRPr>
          </a:p>
        </p:txBody>
      </p:sp>
      <p:sp>
        <p:nvSpPr>
          <p:cNvPr id="52" name="TextBox 52"/>
          <p:cNvSpPr txBox="1"/>
          <p:nvPr/>
        </p:nvSpPr>
        <p:spPr>
          <a:xfrm>
            <a:off x="8642161" y="2685143"/>
            <a:ext cx="2442472" cy="179536"/>
          </a:xfrm>
          <a:prstGeom prst="rect">
            <a:avLst/>
          </a:prstGeom>
        </p:spPr>
        <p:txBody>
          <a:bodyPr lIns="0" tIns="0" rIns="0" bIns="0" rtlCol="0" anchor="t">
            <a:spAutoFit/>
          </a:bodyPr>
          <a:lstStyle/>
          <a:p>
            <a:pPr algn="ctr">
              <a:lnSpc>
                <a:spcPts val="1383"/>
              </a:lnSpc>
              <a:spcBef>
                <a:spcPct val="0"/>
              </a:spcBef>
            </a:pPr>
            <a:r>
              <a:rPr lang="en-US" sz="1202" dirty="0" err="1">
                <a:solidFill>
                  <a:srgbClr val="002060"/>
                </a:solidFill>
                <a:latin typeface="Montserrat Extra-Bold"/>
              </a:rPr>
              <a:t>Modelo</a:t>
            </a:r>
            <a:r>
              <a:rPr lang="en-US" sz="1202" dirty="0">
                <a:solidFill>
                  <a:srgbClr val="002060"/>
                </a:solidFill>
                <a:latin typeface="Montserrat Extra-Bold"/>
              </a:rPr>
              <a:t> de la </a:t>
            </a:r>
            <a:r>
              <a:rPr lang="en-US" sz="1202" dirty="0" err="1">
                <a:solidFill>
                  <a:srgbClr val="002060"/>
                </a:solidFill>
                <a:latin typeface="Montserrat Extra-Bold"/>
              </a:rPr>
              <a:t>cuenca</a:t>
            </a:r>
            <a:endParaRPr lang="en-US" sz="1202" dirty="0">
              <a:solidFill>
                <a:srgbClr val="002060"/>
              </a:solidFill>
              <a:latin typeface="Montserrat Extra-Bold"/>
            </a:endParaRPr>
          </a:p>
        </p:txBody>
      </p:sp>
      <p:sp>
        <p:nvSpPr>
          <p:cNvPr id="53" name="TextBox 53"/>
          <p:cNvSpPr txBox="1"/>
          <p:nvPr/>
        </p:nvSpPr>
        <p:spPr>
          <a:xfrm>
            <a:off x="1236031" y="2869067"/>
            <a:ext cx="2184946" cy="1320746"/>
          </a:xfrm>
          <a:prstGeom prst="rect">
            <a:avLst/>
          </a:prstGeom>
        </p:spPr>
        <p:txBody>
          <a:bodyPr lIns="0" tIns="0" rIns="0" bIns="0" rtlCol="0" anchor="t">
            <a:spAutoFit/>
          </a:bodyPr>
          <a:lstStyle/>
          <a:p>
            <a:pPr algn="just">
              <a:lnSpc>
                <a:spcPts val="1279"/>
              </a:lnSpc>
            </a:pPr>
            <a:r>
              <a:rPr lang="en-US" sz="983" spc="17">
                <a:solidFill>
                  <a:srgbClr val="63686B"/>
                </a:solidFill>
                <a:latin typeface="Montserrat Bold"/>
              </a:rPr>
              <a:t>Teniendo en cuenta la región y las precipitaciones, clasificar los años en seco, normal y húmedo por medio del método de los percentiles el cual define 5 categorías: muy seco (percentil 0-20), seco (percentil 20-40), normal (percentil 40-60), húmedo (60-80) y muy húmedo (80- 100). </a:t>
            </a:r>
          </a:p>
        </p:txBody>
      </p:sp>
      <p:sp>
        <p:nvSpPr>
          <p:cNvPr id="54" name="TextBox 54"/>
          <p:cNvSpPr txBox="1"/>
          <p:nvPr/>
        </p:nvSpPr>
        <p:spPr>
          <a:xfrm>
            <a:off x="1425619" y="4905439"/>
            <a:ext cx="2184946" cy="987322"/>
          </a:xfrm>
          <a:prstGeom prst="rect">
            <a:avLst/>
          </a:prstGeom>
        </p:spPr>
        <p:txBody>
          <a:bodyPr lIns="0" tIns="0" rIns="0" bIns="0" rtlCol="0" anchor="t">
            <a:spAutoFit/>
          </a:bodyPr>
          <a:lstStyle/>
          <a:p>
            <a:pPr algn="ctr">
              <a:lnSpc>
                <a:spcPts val="1279"/>
              </a:lnSpc>
            </a:pPr>
            <a:r>
              <a:rPr lang="en-US" sz="983" spc="17">
                <a:solidFill>
                  <a:srgbClr val="63686B"/>
                </a:solidFill>
                <a:latin typeface="Montserrat Bold"/>
              </a:rPr>
              <a:t>Recolectar los datos de entrada de cada uno de los respectivos sectores con las respectivas entidades, teniendo en cuenta los requerimientos de cada tipo de huella hídrica. </a:t>
            </a:r>
          </a:p>
        </p:txBody>
      </p:sp>
      <p:sp>
        <p:nvSpPr>
          <p:cNvPr id="55" name="TextBox 55"/>
          <p:cNvSpPr txBox="1"/>
          <p:nvPr/>
        </p:nvSpPr>
        <p:spPr>
          <a:xfrm>
            <a:off x="1337973" y="1217664"/>
            <a:ext cx="2439499" cy="1154034"/>
          </a:xfrm>
          <a:prstGeom prst="rect">
            <a:avLst/>
          </a:prstGeom>
        </p:spPr>
        <p:txBody>
          <a:bodyPr lIns="0" tIns="0" rIns="0" bIns="0" rtlCol="0" anchor="t">
            <a:spAutoFit/>
          </a:bodyPr>
          <a:lstStyle/>
          <a:p>
            <a:pPr algn="just">
              <a:lnSpc>
                <a:spcPts val="1279"/>
              </a:lnSpc>
            </a:pPr>
            <a:r>
              <a:rPr lang="en-US" sz="983" spc="17">
                <a:solidFill>
                  <a:srgbClr val="63686B"/>
                </a:solidFill>
                <a:latin typeface="Montserrat Bold"/>
              </a:rPr>
              <a:t>Seleccionar a partir de estaciones meteorológicas y pluviométricas asociadas a la cuenca, los datos de entrada con al menos una data de 10 años. De manera que en este lapso de tiempo sea posible encontrar los años con los regímenes pluviales representativos.</a:t>
            </a:r>
          </a:p>
        </p:txBody>
      </p:sp>
      <p:sp>
        <p:nvSpPr>
          <p:cNvPr id="56" name="TextBox 56"/>
          <p:cNvSpPr txBox="1"/>
          <p:nvPr/>
        </p:nvSpPr>
        <p:spPr>
          <a:xfrm>
            <a:off x="8426262" y="4905438"/>
            <a:ext cx="2184946" cy="653897"/>
          </a:xfrm>
          <a:prstGeom prst="rect">
            <a:avLst/>
          </a:prstGeom>
        </p:spPr>
        <p:txBody>
          <a:bodyPr lIns="0" tIns="0" rIns="0" bIns="0" rtlCol="0" anchor="t">
            <a:spAutoFit/>
          </a:bodyPr>
          <a:lstStyle/>
          <a:p>
            <a:pPr algn="ctr">
              <a:lnSpc>
                <a:spcPts val="1279"/>
              </a:lnSpc>
            </a:pPr>
            <a:r>
              <a:rPr lang="en-US" sz="983" spc="17">
                <a:solidFill>
                  <a:srgbClr val="63686B"/>
                </a:solidFill>
                <a:latin typeface="Montserrat Bold"/>
              </a:rPr>
              <a:t>Realizar el cálculo total de la huella hídrica proveniente de los distintos sectores, teniendo en cuenta los distintos tipos de huella hídrica</a:t>
            </a:r>
          </a:p>
        </p:txBody>
      </p:sp>
      <p:sp>
        <p:nvSpPr>
          <p:cNvPr id="57" name="TextBox 57"/>
          <p:cNvSpPr txBox="1"/>
          <p:nvPr/>
        </p:nvSpPr>
        <p:spPr>
          <a:xfrm>
            <a:off x="8426262" y="1234410"/>
            <a:ext cx="2184946" cy="987322"/>
          </a:xfrm>
          <a:prstGeom prst="rect">
            <a:avLst/>
          </a:prstGeom>
        </p:spPr>
        <p:txBody>
          <a:bodyPr lIns="0" tIns="0" rIns="0" bIns="0" rtlCol="0" anchor="t">
            <a:spAutoFit/>
          </a:bodyPr>
          <a:lstStyle/>
          <a:p>
            <a:pPr algn="ctr">
              <a:lnSpc>
                <a:spcPts val="1279"/>
              </a:lnSpc>
            </a:pPr>
            <a:r>
              <a:rPr lang="en-US" sz="983" spc="17">
                <a:solidFill>
                  <a:srgbClr val="63686B"/>
                </a:solidFill>
                <a:latin typeface="Montserrat Bold"/>
              </a:rPr>
              <a:t>Calcular el índice de sostenibilidad hídrica para cada uno de los distintos tipos de huella hídrica y clasificarlo de acuerdo con los rangos establecidos por Hoekstra, J. Para cada uno de ellos.</a:t>
            </a:r>
          </a:p>
        </p:txBody>
      </p:sp>
      <p:sp>
        <p:nvSpPr>
          <p:cNvPr id="58" name="TextBox 58"/>
          <p:cNvSpPr txBox="1"/>
          <p:nvPr/>
        </p:nvSpPr>
        <p:spPr>
          <a:xfrm>
            <a:off x="4292338" y="5908317"/>
            <a:ext cx="3340019" cy="179536"/>
          </a:xfrm>
          <a:prstGeom prst="rect">
            <a:avLst/>
          </a:prstGeom>
        </p:spPr>
        <p:txBody>
          <a:bodyPr lIns="0" tIns="0" rIns="0" bIns="0" rtlCol="0" anchor="t">
            <a:spAutoFit/>
          </a:bodyPr>
          <a:lstStyle/>
          <a:p>
            <a:pPr algn="ctr">
              <a:lnSpc>
                <a:spcPts val="1383"/>
              </a:lnSpc>
              <a:spcBef>
                <a:spcPct val="0"/>
              </a:spcBef>
            </a:pPr>
            <a:r>
              <a:rPr lang="en-US" sz="1202" dirty="0" err="1">
                <a:solidFill>
                  <a:srgbClr val="002060"/>
                </a:solidFill>
                <a:latin typeface="Montserrat Extra-Bold"/>
              </a:rPr>
              <a:t>Cálculo</a:t>
            </a:r>
            <a:r>
              <a:rPr lang="en-US" sz="1202" dirty="0">
                <a:solidFill>
                  <a:srgbClr val="002060"/>
                </a:solidFill>
                <a:latin typeface="Montserrat Extra-Bold"/>
              </a:rPr>
              <a:t> de </a:t>
            </a:r>
            <a:r>
              <a:rPr lang="en-US" sz="1202" dirty="0" err="1">
                <a:solidFill>
                  <a:srgbClr val="002060"/>
                </a:solidFill>
                <a:latin typeface="Montserrat Extra-Bold"/>
              </a:rPr>
              <a:t>huella</a:t>
            </a:r>
            <a:r>
              <a:rPr lang="en-US" sz="1202" dirty="0">
                <a:solidFill>
                  <a:srgbClr val="002060"/>
                </a:solidFill>
                <a:latin typeface="Montserrat Extra-Bold"/>
              </a:rPr>
              <a:t> </a:t>
            </a:r>
            <a:r>
              <a:rPr lang="en-US" sz="1202" dirty="0" err="1">
                <a:solidFill>
                  <a:srgbClr val="002060"/>
                </a:solidFill>
                <a:latin typeface="Montserrat Extra-Bold"/>
              </a:rPr>
              <a:t>hídrica</a:t>
            </a:r>
            <a:endParaRPr lang="en-US" sz="1202" dirty="0">
              <a:solidFill>
                <a:srgbClr val="002060"/>
              </a:solidFill>
              <a:latin typeface="Montserrat Extra-Bold"/>
            </a:endParaRPr>
          </a:p>
        </p:txBody>
      </p:sp>
      <p:sp>
        <p:nvSpPr>
          <p:cNvPr id="59" name="TextBox 59"/>
          <p:cNvSpPr txBox="1"/>
          <p:nvPr/>
        </p:nvSpPr>
        <p:spPr>
          <a:xfrm>
            <a:off x="4348404" y="198431"/>
            <a:ext cx="3340019" cy="179536"/>
          </a:xfrm>
          <a:prstGeom prst="rect">
            <a:avLst/>
          </a:prstGeom>
        </p:spPr>
        <p:txBody>
          <a:bodyPr lIns="0" tIns="0" rIns="0" bIns="0" rtlCol="0" anchor="t">
            <a:spAutoFit/>
          </a:bodyPr>
          <a:lstStyle/>
          <a:p>
            <a:pPr algn="ctr">
              <a:lnSpc>
                <a:spcPts val="1383"/>
              </a:lnSpc>
              <a:spcBef>
                <a:spcPct val="0"/>
              </a:spcBef>
            </a:pPr>
            <a:r>
              <a:rPr lang="en-US" sz="1202" dirty="0" err="1">
                <a:solidFill>
                  <a:srgbClr val="002060"/>
                </a:solidFill>
                <a:latin typeface="Montserrat Extra-Bold"/>
              </a:rPr>
              <a:t>Delimitación</a:t>
            </a:r>
            <a:r>
              <a:rPr lang="en-US" sz="1202" dirty="0">
                <a:solidFill>
                  <a:srgbClr val="002060"/>
                </a:solidFill>
                <a:latin typeface="Montserrat Extra-Bold"/>
              </a:rPr>
              <a:t> de la </a:t>
            </a:r>
            <a:r>
              <a:rPr lang="en-US" sz="1202" dirty="0" err="1">
                <a:solidFill>
                  <a:srgbClr val="002060"/>
                </a:solidFill>
                <a:latin typeface="Montserrat Extra-Bold"/>
              </a:rPr>
              <a:t>cuenca</a:t>
            </a:r>
            <a:endParaRPr lang="en-US" sz="1202" dirty="0">
              <a:solidFill>
                <a:srgbClr val="002060"/>
              </a:solidFill>
              <a:latin typeface="Montserrat Extra-Bold"/>
            </a:endParaRPr>
          </a:p>
        </p:txBody>
      </p:sp>
      <p:sp>
        <p:nvSpPr>
          <p:cNvPr id="60" name="TextBox 60"/>
          <p:cNvSpPr txBox="1"/>
          <p:nvPr/>
        </p:nvSpPr>
        <p:spPr>
          <a:xfrm>
            <a:off x="4284946" y="6197169"/>
            <a:ext cx="3548261" cy="487185"/>
          </a:xfrm>
          <a:prstGeom prst="rect">
            <a:avLst/>
          </a:prstGeom>
        </p:spPr>
        <p:txBody>
          <a:bodyPr lIns="0" tIns="0" rIns="0" bIns="0" rtlCol="0" anchor="t">
            <a:spAutoFit/>
          </a:bodyPr>
          <a:lstStyle/>
          <a:p>
            <a:pPr algn="ctr">
              <a:lnSpc>
                <a:spcPts val="1279"/>
              </a:lnSpc>
            </a:pPr>
            <a:r>
              <a:rPr lang="en-US" sz="983" spc="17">
                <a:solidFill>
                  <a:srgbClr val="63686B"/>
                </a:solidFill>
                <a:latin typeface="Montserrat Bold"/>
              </a:rPr>
              <a:t>Calcular la huella hídrica AZUL, VERDE Y GRIS para cada uno de los diferentes sectores de acuerdo con la metodología planteada por Hoekstra, J</a:t>
            </a:r>
          </a:p>
        </p:txBody>
      </p:sp>
      <p:sp>
        <p:nvSpPr>
          <p:cNvPr id="61" name="TextBox 61"/>
          <p:cNvSpPr txBox="1"/>
          <p:nvPr/>
        </p:nvSpPr>
        <p:spPr>
          <a:xfrm>
            <a:off x="4311460" y="450121"/>
            <a:ext cx="3548261" cy="320472"/>
          </a:xfrm>
          <a:prstGeom prst="rect">
            <a:avLst/>
          </a:prstGeom>
        </p:spPr>
        <p:txBody>
          <a:bodyPr lIns="0" tIns="0" rIns="0" bIns="0" rtlCol="0" anchor="t">
            <a:spAutoFit/>
          </a:bodyPr>
          <a:lstStyle/>
          <a:p>
            <a:pPr algn="just">
              <a:lnSpc>
                <a:spcPts val="1279"/>
              </a:lnSpc>
            </a:pPr>
            <a:r>
              <a:rPr lang="en-US" sz="983" spc="17">
                <a:solidFill>
                  <a:srgbClr val="63686B"/>
                </a:solidFill>
                <a:latin typeface="Montserrat Bold"/>
              </a:rPr>
              <a:t> Delimitar la cuenca del río de Oro y a su vez, delimitar la cuenca baja de la misma. </a:t>
            </a:r>
          </a:p>
        </p:txBody>
      </p:sp>
      <p:sp>
        <p:nvSpPr>
          <p:cNvPr id="62" name="TextBox 62"/>
          <p:cNvSpPr txBox="1"/>
          <p:nvPr/>
        </p:nvSpPr>
        <p:spPr>
          <a:xfrm>
            <a:off x="8770925" y="2968965"/>
            <a:ext cx="2184946" cy="820609"/>
          </a:xfrm>
          <a:prstGeom prst="rect">
            <a:avLst/>
          </a:prstGeom>
        </p:spPr>
        <p:txBody>
          <a:bodyPr lIns="0" tIns="0" rIns="0" bIns="0" rtlCol="0" anchor="t">
            <a:spAutoFit/>
          </a:bodyPr>
          <a:lstStyle/>
          <a:p>
            <a:pPr algn="ctr">
              <a:lnSpc>
                <a:spcPts val="1279"/>
              </a:lnSpc>
            </a:pPr>
            <a:r>
              <a:rPr lang="en-US" sz="983" spc="17">
                <a:solidFill>
                  <a:srgbClr val="63686B"/>
                </a:solidFill>
                <a:latin typeface="Montserrat Bold"/>
              </a:rPr>
              <a:t>Realizar un modelo de cuenca con los datos meteorológicos obtenidos, con el fin de determinar los caudales de esta en los diferentes años representativos.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207602" y="990139"/>
            <a:ext cx="5974467" cy="4561769"/>
          </a:xfrm>
          <a:custGeom>
            <a:avLst/>
            <a:gdLst/>
            <a:ahLst/>
            <a:cxnLst/>
            <a:rect l="l" t="t" r="r" b="b"/>
            <a:pathLst>
              <a:path w="8961700" h="6842653">
                <a:moveTo>
                  <a:pt x="0" y="0"/>
                </a:moveTo>
                <a:lnTo>
                  <a:pt x="8961700" y="0"/>
                </a:lnTo>
                <a:lnTo>
                  <a:pt x="8961700" y="6842652"/>
                </a:lnTo>
                <a:lnTo>
                  <a:pt x="0" y="6842652"/>
                </a:lnTo>
                <a:lnTo>
                  <a:pt x="0" y="0"/>
                </a:lnTo>
                <a:close/>
              </a:path>
            </a:pathLst>
          </a:custGeom>
          <a:blipFill>
            <a:blip r:embed="rId2"/>
            <a:stretch>
              <a:fillRect b="-17441"/>
            </a:stretch>
          </a:blipFill>
        </p:spPr>
        <p:txBody>
          <a:bodyPr/>
          <a:lstStyle/>
          <a:p>
            <a:endParaRPr lang="es-CO" sz="1200"/>
          </a:p>
        </p:txBody>
      </p:sp>
      <p:sp>
        <p:nvSpPr>
          <p:cNvPr id="4" name="Freeform 4"/>
          <p:cNvSpPr/>
          <p:nvPr/>
        </p:nvSpPr>
        <p:spPr>
          <a:xfrm>
            <a:off x="6182069" y="990139"/>
            <a:ext cx="5550383" cy="4495617"/>
          </a:xfrm>
          <a:custGeom>
            <a:avLst/>
            <a:gdLst/>
            <a:ahLst/>
            <a:cxnLst/>
            <a:rect l="l" t="t" r="r" b="b"/>
            <a:pathLst>
              <a:path w="8325575" h="6743426">
                <a:moveTo>
                  <a:pt x="0" y="0"/>
                </a:moveTo>
                <a:lnTo>
                  <a:pt x="8325575" y="0"/>
                </a:lnTo>
                <a:lnTo>
                  <a:pt x="8325575" y="6743426"/>
                </a:lnTo>
                <a:lnTo>
                  <a:pt x="0" y="6743426"/>
                </a:lnTo>
                <a:lnTo>
                  <a:pt x="0" y="0"/>
                </a:lnTo>
                <a:close/>
              </a:path>
            </a:pathLst>
          </a:custGeom>
          <a:blipFill>
            <a:blip r:embed="rId3"/>
            <a:stretch>
              <a:fillRect/>
            </a:stretch>
          </a:blipFill>
        </p:spPr>
        <p:txBody>
          <a:bodyPr/>
          <a:lstStyle/>
          <a:p>
            <a:endParaRPr lang="es-CO" sz="1200"/>
          </a:p>
        </p:txBody>
      </p:sp>
      <p:sp>
        <p:nvSpPr>
          <p:cNvPr id="5" name="TextBox 5"/>
          <p:cNvSpPr txBox="1"/>
          <p:nvPr/>
        </p:nvSpPr>
        <p:spPr>
          <a:xfrm>
            <a:off x="888405" y="165190"/>
            <a:ext cx="10415191" cy="597536"/>
          </a:xfrm>
          <a:prstGeom prst="rect">
            <a:avLst/>
          </a:prstGeom>
        </p:spPr>
        <p:txBody>
          <a:bodyPr lIns="0" tIns="0" rIns="0" bIns="0" rtlCol="0" anchor="t">
            <a:spAutoFit/>
          </a:bodyPr>
          <a:lstStyle/>
          <a:p>
            <a:pPr algn="ctr">
              <a:lnSpc>
                <a:spcPts val="5134"/>
              </a:lnSpc>
            </a:pPr>
            <a:r>
              <a:rPr lang="en-US" sz="3667">
                <a:solidFill>
                  <a:srgbClr val="000000"/>
                </a:solidFill>
                <a:latin typeface="Open Sans Light Bold"/>
              </a:rPr>
              <a:t>Delimitación de la cuenca del Rio de Oro Alto</a:t>
            </a:r>
          </a:p>
        </p:txBody>
      </p:sp>
      <p:sp>
        <p:nvSpPr>
          <p:cNvPr id="6" name="TextBox 6"/>
          <p:cNvSpPr txBox="1"/>
          <p:nvPr/>
        </p:nvSpPr>
        <p:spPr>
          <a:xfrm>
            <a:off x="5300238" y="5717693"/>
            <a:ext cx="1314912" cy="198965"/>
          </a:xfrm>
          <a:prstGeom prst="rect">
            <a:avLst/>
          </a:prstGeom>
        </p:spPr>
        <p:txBody>
          <a:bodyPr lIns="0" tIns="0" rIns="0" bIns="0" rtlCol="0" anchor="t">
            <a:spAutoFit/>
          </a:bodyPr>
          <a:lstStyle/>
          <a:p>
            <a:pPr algn="ctr">
              <a:lnSpc>
                <a:spcPts val="1700"/>
              </a:lnSpc>
            </a:pPr>
            <a:r>
              <a:rPr lang="en-US" sz="1214">
                <a:solidFill>
                  <a:srgbClr val="000000"/>
                </a:solidFill>
                <a:latin typeface="Open Sans Extra Bold"/>
              </a:rPr>
              <a:t>Fuente: Autores.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5436398" y="874562"/>
            <a:ext cx="4738472" cy="5110117"/>
          </a:xfrm>
          <a:custGeom>
            <a:avLst/>
            <a:gdLst/>
            <a:ahLst/>
            <a:cxnLst/>
            <a:rect l="l" t="t" r="r" b="b"/>
            <a:pathLst>
              <a:path w="7107708" h="7665175">
                <a:moveTo>
                  <a:pt x="0" y="0"/>
                </a:moveTo>
                <a:lnTo>
                  <a:pt x="7107708" y="0"/>
                </a:lnTo>
                <a:lnTo>
                  <a:pt x="7107708" y="7665176"/>
                </a:lnTo>
                <a:lnTo>
                  <a:pt x="0" y="7665176"/>
                </a:lnTo>
                <a:lnTo>
                  <a:pt x="0" y="0"/>
                </a:lnTo>
                <a:close/>
              </a:path>
            </a:pathLst>
          </a:custGeom>
          <a:blipFill>
            <a:blip r:embed="rId2"/>
            <a:stretch>
              <a:fillRect/>
            </a:stretch>
          </a:blipFill>
        </p:spPr>
        <p:txBody>
          <a:bodyPr/>
          <a:lstStyle/>
          <a:p>
            <a:endParaRPr lang="es-CO" sz="1200"/>
          </a:p>
        </p:txBody>
      </p:sp>
      <p:grpSp>
        <p:nvGrpSpPr>
          <p:cNvPr id="4" name="Group 4"/>
          <p:cNvGrpSpPr/>
          <p:nvPr/>
        </p:nvGrpSpPr>
        <p:grpSpPr>
          <a:xfrm>
            <a:off x="1675008" y="1548411"/>
            <a:ext cx="3258349" cy="3584937"/>
            <a:chOff x="0" y="0"/>
            <a:chExt cx="1287249" cy="1416271"/>
          </a:xfrm>
        </p:grpSpPr>
        <p:sp>
          <p:nvSpPr>
            <p:cNvPr id="5" name="Freeform 5"/>
            <p:cNvSpPr/>
            <p:nvPr/>
          </p:nvSpPr>
          <p:spPr>
            <a:xfrm>
              <a:off x="0" y="0"/>
              <a:ext cx="1287249" cy="1416271"/>
            </a:xfrm>
            <a:custGeom>
              <a:avLst/>
              <a:gdLst/>
              <a:ahLst/>
              <a:cxnLst/>
              <a:rect l="l" t="t" r="r" b="b"/>
              <a:pathLst>
                <a:path w="1287249" h="1416271">
                  <a:moveTo>
                    <a:pt x="80785" y="0"/>
                  </a:moveTo>
                  <a:lnTo>
                    <a:pt x="1206464" y="0"/>
                  </a:lnTo>
                  <a:cubicBezTo>
                    <a:pt x="1227890" y="0"/>
                    <a:pt x="1248437" y="8511"/>
                    <a:pt x="1263588" y="23661"/>
                  </a:cubicBezTo>
                  <a:cubicBezTo>
                    <a:pt x="1278738" y="38811"/>
                    <a:pt x="1287249" y="59359"/>
                    <a:pt x="1287249" y="80785"/>
                  </a:cubicBezTo>
                  <a:lnTo>
                    <a:pt x="1287249" y="1335487"/>
                  </a:lnTo>
                  <a:cubicBezTo>
                    <a:pt x="1287249" y="1356912"/>
                    <a:pt x="1278738" y="1377460"/>
                    <a:pt x="1263588" y="1392610"/>
                  </a:cubicBezTo>
                  <a:cubicBezTo>
                    <a:pt x="1248437" y="1407760"/>
                    <a:pt x="1227890" y="1416271"/>
                    <a:pt x="1206464" y="1416271"/>
                  </a:cubicBezTo>
                  <a:lnTo>
                    <a:pt x="80785" y="1416271"/>
                  </a:lnTo>
                  <a:cubicBezTo>
                    <a:pt x="59359" y="1416271"/>
                    <a:pt x="38811" y="1407760"/>
                    <a:pt x="23661" y="1392610"/>
                  </a:cubicBezTo>
                  <a:cubicBezTo>
                    <a:pt x="8511" y="1377460"/>
                    <a:pt x="0" y="1356912"/>
                    <a:pt x="0" y="1335487"/>
                  </a:cubicBezTo>
                  <a:lnTo>
                    <a:pt x="0" y="80785"/>
                  </a:lnTo>
                  <a:cubicBezTo>
                    <a:pt x="0" y="59359"/>
                    <a:pt x="8511" y="38811"/>
                    <a:pt x="23661" y="23661"/>
                  </a:cubicBezTo>
                  <a:cubicBezTo>
                    <a:pt x="38811" y="8511"/>
                    <a:pt x="59359" y="0"/>
                    <a:pt x="80785" y="0"/>
                  </a:cubicBezTo>
                  <a:close/>
                </a:path>
              </a:pathLst>
            </a:custGeom>
            <a:solidFill>
              <a:srgbClr val="FFD51E"/>
            </a:solidFill>
          </p:spPr>
          <p:txBody>
            <a:bodyPr/>
            <a:lstStyle/>
            <a:p>
              <a:endParaRPr lang="es-CO" sz="1200"/>
            </a:p>
          </p:txBody>
        </p:sp>
        <p:sp>
          <p:nvSpPr>
            <p:cNvPr id="6" name="TextBox 6"/>
            <p:cNvSpPr txBox="1"/>
            <p:nvPr/>
          </p:nvSpPr>
          <p:spPr>
            <a:xfrm>
              <a:off x="0" y="9525"/>
              <a:ext cx="812800" cy="803275"/>
            </a:xfrm>
            <a:prstGeom prst="rect">
              <a:avLst/>
            </a:prstGeom>
          </p:spPr>
          <p:txBody>
            <a:bodyPr lIns="33867" tIns="33867" rIns="33867" bIns="33867" rtlCol="0" anchor="ctr"/>
            <a:lstStyle/>
            <a:p>
              <a:pPr algn="ctr">
                <a:lnSpc>
                  <a:spcPts val="1383"/>
                </a:lnSpc>
              </a:pPr>
              <a:endParaRPr sz="1200"/>
            </a:p>
          </p:txBody>
        </p:sp>
      </p:grpSp>
      <p:sp>
        <p:nvSpPr>
          <p:cNvPr id="7" name="TextBox 7"/>
          <p:cNvSpPr txBox="1"/>
          <p:nvPr/>
        </p:nvSpPr>
        <p:spPr>
          <a:xfrm>
            <a:off x="3809528" y="135323"/>
            <a:ext cx="3253740" cy="597664"/>
          </a:xfrm>
          <a:prstGeom prst="rect">
            <a:avLst/>
          </a:prstGeom>
        </p:spPr>
        <p:txBody>
          <a:bodyPr lIns="0" tIns="0" rIns="0" bIns="0" rtlCol="0" anchor="t">
            <a:spAutoFit/>
          </a:bodyPr>
          <a:lstStyle/>
          <a:p>
            <a:pPr algn="ctr">
              <a:lnSpc>
                <a:spcPts val="5134"/>
              </a:lnSpc>
            </a:pPr>
            <a:r>
              <a:rPr lang="en-US" sz="3667">
                <a:solidFill>
                  <a:srgbClr val="13387E"/>
                </a:solidFill>
                <a:latin typeface="Bobby Jones"/>
              </a:rPr>
              <a:t>Balance hídrico</a:t>
            </a:r>
          </a:p>
        </p:txBody>
      </p:sp>
      <p:sp>
        <p:nvSpPr>
          <p:cNvPr id="8" name="TextBox 8"/>
          <p:cNvSpPr txBox="1"/>
          <p:nvPr/>
        </p:nvSpPr>
        <p:spPr>
          <a:xfrm>
            <a:off x="7063268" y="6061410"/>
            <a:ext cx="1314912" cy="198965"/>
          </a:xfrm>
          <a:prstGeom prst="rect">
            <a:avLst/>
          </a:prstGeom>
        </p:spPr>
        <p:txBody>
          <a:bodyPr lIns="0" tIns="0" rIns="0" bIns="0" rtlCol="0" anchor="t">
            <a:spAutoFit/>
          </a:bodyPr>
          <a:lstStyle/>
          <a:p>
            <a:pPr algn="ctr">
              <a:lnSpc>
                <a:spcPts val="1700"/>
              </a:lnSpc>
            </a:pPr>
            <a:r>
              <a:rPr lang="en-US" sz="1214">
                <a:solidFill>
                  <a:srgbClr val="000000"/>
                </a:solidFill>
                <a:latin typeface="Open Sans Extra Bold"/>
              </a:rPr>
              <a:t>Fuente: Autores.</a:t>
            </a:r>
          </a:p>
        </p:txBody>
      </p:sp>
      <p:sp>
        <p:nvSpPr>
          <p:cNvPr id="9" name="TextBox 9"/>
          <p:cNvSpPr txBox="1"/>
          <p:nvPr/>
        </p:nvSpPr>
        <p:spPr>
          <a:xfrm>
            <a:off x="1806552" y="1844458"/>
            <a:ext cx="2995261" cy="2415405"/>
          </a:xfrm>
          <a:prstGeom prst="rect">
            <a:avLst/>
          </a:prstGeom>
        </p:spPr>
        <p:txBody>
          <a:bodyPr lIns="0" tIns="0" rIns="0" bIns="0" rtlCol="0" anchor="t">
            <a:spAutoFit/>
          </a:bodyPr>
          <a:lstStyle/>
          <a:p>
            <a:pPr algn="just">
              <a:lnSpc>
                <a:spcPts val="1905"/>
              </a:lnSpc>
            </a:pPr>
            <a:r>
              <a:rPr lang="en-US" sz="1361">
                <a:solidFill>
                  <a:srgbClr val="000000"/>
                </a:solidFill>
                <a:latin typeface="Comica"/>
              </a:rPr>
              <a:t>Después de realizar el cálculo de la precipitación utilizando el método de isoyetas y temperatura utilizando el método de las isotermas, se llevó a cabo el balance hídrico correspondiente a cada mes del año con el fin de identificar los posibles inconvenientes relacionados con la estabilidad hídrica que se puedan presentarse a lo largo del año.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1354500" y="2780444"/>
            <a:ext cx="32384" cy="32384"/>
          </a:xfrm>
          <a:custGeom>
            <a:avLst/>
            <a:gdLst/>
            <a:ahLst/>
            <a:cxnLst/>
            <a:rect l="l" t="t" r="r" b="b"/>
            <a:pathLst>
              <a:path w="48576" h="48576">
                <a:moveTo>
                  <a:pt x="0" y="0"/>
                </a:moveTo>
                <a:lnTo>
                  <a:pt x="48576" y="0"/>
                </a:lnTo>
                <a:lnTo>
                  <a:pt x="48576" y="48576"/>
                </a:lnTo>
                <a:lnTo>
                  <a:pt x="0" y="4857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s-CO" sz="1200"/>
          </a:p>
        </p:txBody>
      </p:sp>
      <p:sp>
        <p:nvSpPr>
          <p:cNvPr id="4" name="Freeform 4"/>
          <p:cNvSpPr/>
          <p:nvPr/>
        </p:nvSpPr>
        <p:spPr>
          <a:xfrm>
            <a:off x="1880433" y="472318"/>
            <a:ext cx="8795973" cy="6240867"/>
          </a:xfrm>
          <a:custGeom>
            <a:avLst/>
            <a:gdLst/>
            <a:ahLst/>
            <a:cxnLst/>
            <a:rect l="l" t="t" r="r" b="b"/>
            <a:pathLst>
              <a:path w="13193959" h="9361301">
                <a:moveTo>
                  <a:pt x="0" y="0"/>
                </a:moveTo>
                <a:lnTo>
                  <a:pt x="13193959" y="0"/>
                </a:lnTo>
                <a:lnTo>
                  <a:pt x="13193959" y="9361301"/>
                </a:lnTo>
                <a:lnTo>
                  <a:pt x="0" y="9361301"/>
                </a:lnTo>
                <a:lnTo>
                  <a:pt x="0" y="0"/>
                </a:lnTo>
                <a:close/>
              </a:path>
            </a:pathLst>
          </a:custGeom>
          <a:blipFill>
            <a:blip r:embed="rId4"/>
            <a:stretch>
              <a:fillRect/>
            </a:stretch>
          </a:blipFill>
        </p:spPr>
        <p:txBody>
          <a:bodyPr/>
          <a:lstStyle/>
          <a:p>
            <a:endParaRPr lang="es-CO" sz="1200"/>
          </a:p>
        </p:txBody>
      </p:sp>
      <p:sp>
        <p:nvSpPr>
          <p:cNvPr id="5" name="TextBox 5"/>
          <p:cNvSpPr txBox="1"/>
          <p:nvPr/>
        </p:nvSpPr>
        <p:spPr>
          <a:xfrm>
            <a:off x="5455007" y="-121495"/>
            <a:ext cx="2317393" cy="690638"/>
          </a:xfrm>
          <a:prstGeom prst="rect">
            <a:avLst/>
          </a:prstGeom>
        </p:spPr>
        <p:txBody>
          <a:bodyPr wrap="square" lIns="0" tIns="0" rIns="0" bIns="0" rtlCol="0" anchor="t">
            <a:spAutoFit/>
          </a:bodyPr>
          <a:lstStyle/>
          <a:p>
            <a:pPr algn="ctr">
              <a:lnSpc>
                <a:spcPts val="5904"/>
              </a:lnSpc>
            </a:pPr>
            <a:r>
              <a:rPr lang="en-US" sz="4217" dirty="0">
                <a:solidFill>
                  <a:srgbClr val="000000"/>
                </a:solidFill>
                <a:latin typeface="Zing Rust Base"/>
              </a:rPr>
              <a:t>MAPAS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2139424" y="829494"/>
            <a:ext cx="7913153" cy="4693139"/>
          </a:xfrm>
          <a:custGeom>
            <a:avLst/>
            <a:gdLst/>
            <a:ahLst/>
            <a:cxnLst/>
            <a:rect l="l" t="t" r="r" b="b"/>
            <a:pathLst>
              <a:path w="11869730" h="7039708">
                <a:moveTo>
                  <a:pt x="0" y="0"/>
                </a:moveTo>
                <a:lnTo>
                  <a:pt x="11869730" y="0"/>
                </a:lnTo>
                <a:lnTo>
                  <a:pt x="11869730" y="7039708"/>
                </a:lnTo>
                <a:lnTo>
                  <a:pt x="0" y="7039708"/>
                </a:lnTo>
                <a:lnTo>
                  <a:pt x="0" y="0"/>
                </a:lnTo>
                <a:close/>
              </a:path>
            </a:pathLst>
          </a:custGeom>
          <a:blipFill>
            <a:blip r:embed="rId2"/>
            <a:stretch>
              <a:fillRect/>
            </a:stretch>
          </a:blipFill>
        </p:spPr>
        <p:txBody>
          <a:bodyPr/>
          <a:lstStyle/>
          <a:p>
            <a:endParaRPr lang="es-CO" sz="1200"/>
          </a:p>
        </p:txBody>
      </p:sp>
      <p:sp>
        <p:nvSpPr>
          <p:cNvPr id="4" name="TextBox 4"/>
          <p:cNvSpPr txBox="1"/>
          <p:nvPr/>
        </p:nvSpPr>
        <p:spPr>
          <a:xfrm>
            <a:off x="3949191" y="200844"/>
            <a:ext cx="4293616" cy="615553"/>
          </a:xfrm>
          <a:prstGeom prst="rect">
            <a:avLst/>
          </a:prstGeom>
        </p:spPr>
        <p:txBody>
          <a:bodyPr lIns="0" tIns="0" rIns="0" bIns="0" rtlCol="0" anchor="t">
            <a:spAutoFit/>
          </a:bodyPr>
          <a:lstStyle/>
          <a:p>
            <a:pPr algn="ctr">
              <a:lnSpc>
                <a:spcPts val="4800"/>
              </a:lnSpc>
            </a:pPr>
            <a:r>
              <a:rPr lang="en-US" sz="4000" spc="-25">
                <a:solidFill>
                  <a:srgbClr val="000000"/>
                </a:solidFill>
                <a:latin typeface="Bobby Jones"/>
              </a:rPr>
              <a:t>Agua virtual</a:t>
            </a:r>
          </a:p>
        </p:txBody>
      </p:sp>
      <p:sp>
        <p:nvSpPr>
          <p:cNvPr id="5" name="TextBox 5"/>
          <p:cNvSpPr txBox="1"/>
          <p:nvPr/>
        </p:nvSpPr>
        <p:spPr>
          <a:xfrm>
            <a:off x="2139424" y="5490883"/>
            <a:ext cx="7913153" cy="516039"/>
          </a:xfrm>
          <a:prstGeom prst="rect">
            <a:avLst/>
          </a:prstGeom>
        </p:spPr>
        <p:txBody>
          <a:bodyPr lIns="0" tIns="0" rIns="0" bIns="0" rtlCol="0" anchor="t">
            <a:spAutoFit/>
          </a:bodyPr>
          <a:lstStyle/>
          <a:p>
            <a:pPr algn="ctr">
              <a:lnSpc>
                <a:spcPts val="2147"/>
              </a:lnSpc>
            </a:pPr>
            <a:r>
              <a:rPr lang="en-US" sz="1533">
                <a:solidFill>
                  <a:srgbClr val="000000"/>
                </a:solidFill>
                <a:latin typeface="Open Sans Bold"/>
              </a:rPr>
              <a:t>HH virtual verde, azul y gris por tonelada de cultivos.</a:t>
            </a:r>
          </a:p>
          <a:p>
            <a:pPr algn="ctr">
              <a:lnSpc>
                <a:spcPts val="2147"/>
              </a:lnSpc>
            </a:pPr>
            <a:r>
              <a:rPr lang="en-US" sz="1533">
                <a:solidFill>
                  <a:srgbClr val="000000"/>
                </a:solidFill>
                <a:latin typeface="Open Sans Bold"/>
              </a:rPr>
              <a:t>Fuente: Autores.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452353" y="815618"/>
            <a:ext cx="5305219" cy="2527781"/>
          </a:xfrm>
          <a:custGeom>
            <a:avLst/>
            <a:gdLst/>
            <a:ahLst/>
            <a:cxnLst/>
            <a:rect l="l" t="t" r="r" b="b"/>
            <a:pathLst>
              <a:path w="7957829" h="3791671">
                <a:moveTo>
                  <a:pt x="0" y="0"/>
                </a:moveTo>
                <a:lnTo>
                  <a:pt x="7957829" y="0"/>
                </a:lnTo>
                <a:lnTo>
                  <a:pt x="7957829" y="3791671"/>
                </a:lnTo>
                <a:lnTo>
                  <a:pt x="0" y="3791671"/>
                </a:lnTo>
                <a:lnTo>
                  <a:pt x="0" y="0"/>
                </a:lnTo>
                <a:close/>
              </a:path>
            </a:pathLst>
          </a:custGeom>
          <a:blipFill>
            <a:blip r:embed="rId2"/>
            <a:stretch>
              <a:fillRect/>
            </a:stretch>
          </a:blipFill>
        </p:spPr>
        <p:txBody>
          <a:bodyPr/>
          <a:lstStyle/>
          <a:p>
            <a:endParaRPr lang="es-CO" sz="1200"/>
          </a:p>
        </p:txBody>
      </p:sp>
      <p:sp>
        <p:nvSpPr>
          <p:cNvPr id="4" name="Freeform 4"/>
          <p:cNvSpPr/>
          <p:nvPr/>
        </p:nvSpPr>
        <p:spPr>
          <a:xfrm>
            <a:off x="6096000" y="815618"/>
            <a:ext cx="4973053" cy="2527781"/>
          </a:xfrm>
          <a:custGeom>
            <a:avLst/>
            <a:gdLst/>
            <a:ahLst/>
            <a:cxnLst/>
            <a:rect l="l" t="t" r="r" b="b"/>
            <a:pathLst>
              <a:path w="7459579" h="3791671">
                <a:moveTo>
                  <a:pt x="0" y="0"/>
                </a:moveTo>
                <a:lnTo>
                  <a:pt x="7459579" y="0"/>
                </a:lnTo>
                <a:lnTo>
                  <a:pt x="7459579" y="3791671"/>
                </a:lnTo>
                <a:lnTo>
                  <a:pt x="0" y="3791671"/>
                </a:lnTo>
                <a:lnTo>
                  <a:pt x="0" y="0"/>
                </a:lnTo>
                <a:close/>
              </a:path>
            </a:pathLst>
          </a:custGeom>
          <a:blipFill>
            <a:blip r:embed="rId3"/>
            <a:stretch>
              <a:fillRect/>
            </a:stretch>
          </a:blipFill>
        </p:spPr>
        <p:txBody>
          <a:bodyPr/>
          <a:lstStyle/>
          <a:p>
            <a:endParaRPr lang="es-CO" sz="1200"/>
          </a:p>
        </p:txBody>
      </p:sp>
      <p:sp>
        <p:nvSpPr>
          <p:cNvPr id="5" name="Freeform 5"/>
          <p:cNvSpPr/>
          <p:nvPr/>
        </p:nvSpPr>
        <p:spPr>
          <a:xfrm>
            <a:off x="3104962" y="3429001"/>
            <a:ext cx="5638602" cy="2394935"/>
          </a:xfrm>
          <a:custGeom>
            <a:avLst/>
            <a:gdLst/>
            <a:ahLst/>
            <a:cxnLst/>
            <a:rect l="l" t="t" r="r" b="b"/>
            <a:pathLst>
              <a:path w="8457903" h="3592403">
                <a:moveTo>
                  <a:pt x="0" y="0"/>
                </a:moveTo>
                <a:lnTo>
                  <a:pt x="8457902" y="0"/>
                </a:lnTo>
                <a:lnTo>
                  <a:pt x="8457902" y="3592403"/>
                </a:lnTo>
                <a:lnTo>
                  <a:pt x="0" y="3592403"/>
                </a:lnTo>
                <a:lnTo>
                  <a:pt x="0" y="0"/>
                </a:lnTo>
                <a:close/>
              </a:path>
            </a:pathLst>
          </a:custGeom>
          <a:blipFill>
            <a:blip r:embed="rId4"/>
            <a:stretch>
              <a:fillRect/>
            </a:stretch>
          </a:blipFill>
        </p:spPr>
        <p:txBody>
          <a:bodyPr/>
          <a:lstStyle/>
          <a:p>
            <a:endParaRPr lang="es-CO" sz="1200"/>
          </a:p>
        </p:txBody>
      </p:sp>
      <p:sp>
        <p:nvSpPr>
          <p:cNvPr id="6" name="TextBox 6"/>
          <p:cNvSpPr txBox="1"/>
          <p:nvPr/>
        </p:nvSpPr>
        <p:spPr>
          <a:xfrm>
            <a:off x="3437736" y="121082"/>
            <a:ext cx="4973053" cy="537840"/>
          </a:xfrm>
          <a:prstGeom prst="rect">
            <a:avLst/>
          </a:prstGeom>
        </p:spPr>
        <p:txBody>
          <a:bodyPr wrap="square" lIns="0" tIns="0" rIns="0" bIns="0" rtlCol="0" anchor="t">
            <a:spAutoFit/>
          </a:bodyPr>
          <a:lstStyle/>
          <a:p>
            <a:pPr algn="ctr">
              <a:lnSpc>
                <a:spcPts val="4574"/>
              </a:lnSpc>
            </a:pPr>
            <a:r>
              <a:rPr lang="en-US" sz="3267" dirty="0" err="1">
                <a:solidFill>
                  <a:srgbClr val="000000"/>
                </a:solidFill>
                <a:latin typeface="Bobby Jones"/>
              </a:rPr>
              <a:t>Huella</a:t>
            </a:r>
            <a:r>
              <a:rPr lang="en-US" sz="3267" dirty="0">
                <a:solidFill>
                  <a:srgbClr val="000000"/>
                </a:solidFill>
                <a:latin typeface="Bobby Jones"/>
              </a:rPr>
              <a:t> </a:t>
            </a:r>
            <a:r>
              <a:rPr lang="en-US" sz="3267" dirty="0" err="1">
                <a:solidFill>
                  <a:srgbClr val="000000"/>
                </a:solidFill>
                <a:latin typeface="Bobby Jones"/>
              </a:rPr>
              <a:t>hídrica</a:t>
            </a:r>
            <a:r>
              <a:rPr lang="en-US" sz="3267" dirty="0">
                <a:solidFill>
                  <a:srgbClr val="000000"/>
                </a:solidFill>
                <a:latin typeface="Bobby Jones"/>
              </a:rPr>
              <a:t> </a:t>
            </a:r>
            <a:r>
              <a:rPr lang="en-US" sz="3267" dirty="0" err="1">
                <a:solidFill>
                  <a:srgbClr val="000000"/>
                </a:solidFill>
                <a:latin typeface="Bobby Jones"/>
              </a:rPr>
              <a:t>mensual</a:t>
            </a:r>
            <a:endParaRPr lang="en-US" sz="3267" dirty="0">
              <a:solidFill>
                <a:srgbClr val="000000"/>
              </a:solidFill>
              <a:latin typeface="Bobby Jones"/>
            </a:endParaRPr>
          </a:p>
        </p:txBody>
      </p:sp>
      <p:sp>
        <p:nvSpPr>
          <p:cNvPr id="7" name="TextBox 7"/>
          <p:cNvSpPr txBox="1"/>
          <p:nvPr/>
        </p:nvSpPr>
        <p:spPr>
          <a:xfrm>
            <a:off x="3598123" y="5828455"/>
            <a:ext cx="4886231" cy="1052724"/>
          </a:xfrm>
          <a:prstGeom prst="rect">
            <a:avLst/>
          </a:prstGeom>
        </p:spPr>
        <p:txBody>
          <a:bodyPr lIns="0" tIns="0" rIns="0" bIns="0" rtlCol="0" anchor="t">
            <a:spAutoFit/>
          </a:bodyPr>
          <a:lstStyle/>
          <a:p>
            <a:pPr algn="ctr">
              <a:lnSpc>
                <a:spcPts val="2053"/>
              </a:lnSpc>
            </a:pPr>
            <a:r>
              <a:rPr lang="en-US" sz="1467">
                <a:solidFill>
                  <a:srgbClr val="000000"/>
                </a:solidFill>
                <a:latin typeface="Open Sans Bold"/>
              </a:rPr>
              <a:t> HH virtual gris mensual de cultivos en el sector de la microcuenca del rio de oro alto</a:t>
            </a:r>
          </a:p>
          <a:p>
            <a:pPr algn="ctr">
              <a:lnSpc>
                <a:spcPts val="2053"/>
              </a:lnSpc>
            </a:pPr>
            <a:endParaRPr lang="en-US" sz="1467">
              <a:solidFill>
                <a:srgbClr val="000000"/>
              </a:solidFill>
              <a:latin typeface="Open Sans Bold"/>
            </a:endParaRPr>
          </a:p>
          <a:p>
            <a:pPr algn="ctr">
              <a:lnSpc>
                <a:spcPts val="2053"/>
              </a:lnSpc>
            </a:pPr>
            <a:r>
              <a:rPr lang="en-US" sz="1467">
                <a:solidFill>
                  <a:srgbClr val="000000"/>
                </a:solidFill>
                <a:latin typeface="Open Sans Bold"/>
              </a:rPr>
              <a:t>Fuente: Autores.</a:t>
            </a:r>
          </a:p>
        </p:txBody>
      </p:sp>
      <p:sp>
        <p:nvSpPr>
          <p:cNvPr id="9" name="CuadroTexto 8">
            <a:extLst>
              <a:ext uri="{FF2B5EF4-FFF2-40B4-BE49-F238E27FC236}">
                <a16:creationId xmlns:a16="http://schemas.microsoft.com/office/drawing/2014/main" id="{52536AB1-FFD8-E179-342D-6CFBAA79D769}"/>
              </a:ext>
            </a:extLst>
          </p:cNvPr>
          <p:cNvSpPr txBox="1"/>
          <p:nvPr/>
        </p:nvSpPr>
        <p:spPr>
          <a:xfrm>
            <a:off x="452353" y="5396051"/>
            <a:ext cx="2155934" cy="646331"/>
          </a:xfrm>
          <a:prstGeom prst="rect">
            <a:avLst/>
          </a:prstGeom>
          <a:noFill/>
        </p:spPr>
        <p:txBody>
          <a:bodyPr wrap="square">
            <a:spAutoFit/>
          </a:bodyPr>
          <a:lstStyle/>
          <a:p>
            <a:r>
              <a:rPr lang="es-ES" sz="1800" dirty="0" err="1">
                <a:effectLst/>
                <a:latin typeface="Arial" panose="020B0604020202020204" pitchFamily="34" charset="0"/>
                <a:ea typeface="Calibri" panose="020F0502020204030204" pitchFamily="34" charset="0"/>
                <a:cs typeface="Times New Roman" panose="02020603050405020304" pitchFamily="18" charset="0"/>
              </a:rPr>
              <a:t>Water</a:t>
            </a:r>
            <a:r>
              <a:rPr lang="es-ES" sz="1800" dirty="0">
                <a:effectLst/>
                <a:latin typeface="Arial" panose="020B0604020202020204" pitchFamily="34" charset="0"/>
                <a:ea typeface="Calibri" panose="020F0502020204030204" pitchFamily="34" charset="0"/>
                <a:cs typeface="Times New Roman" panose="02020603050405020304" pitchFamily="18" charset="0"/>
              </a:rPr>
              <a:t> </a:t>
            </a:r>
            <a:r>
              <a:rPr lang="es-ES" sz="1800" dirty="0" err="1">
                <a:effectLst/>
                <a:latin typeface="Arial" panose="020B0604020202020204" pitchFamily="34" charset="0"/>
                <a:ea typeface="Calibri" panose="020F0502020204030204" pitchFamily="34" charset="0"/>
                <a:cs typeface="Times New Roman" panose="02020603050405020304" pitchFamily="18" charset="0"/>
              </a:rPr>
              <a:t>Footprint</a:t>
            </a:r>
            <a:r>
              <a:rPr lang="es-ES" sz="1800" dirty="0">
                <a:effectLst/>
                <a:latin typeface="Arial" panose="020B0604020202020204" pitchFamily="34" charset="0"/>
                <a:ea typeface="Calibri" panose="020F0502020204030204" pitchFamily="34" charset="0"/>
                <a:cs typeface="Times New Roman" panose="02020603050405020304" pitchFamily="18" charset="0"/>
              </a:rPr>
              <a:t> Network (WFN)</a:t>
            </a:r>
            <a:endParaRPr lang="es-CO"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CB87940A-A26D-EF46-BD97-0A70D16215C3}"/>
              </a:ext>
            </a:extLst>
          </p:cNvPr>
          <p:cNvSpPr txBox="1">
            <a:spLocks/>
          </p:cNvSpPr>
          <p:nvPr/>
        </p:nvSpPr>
        <p:spPr>
          <a:xfrm>
            <a:off x="632961" y="1381959"/>
            <a:ext cx="6366929" cy="46461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solidFill>
                  <a:srgbClr val="1B5636"/>
                </a:solidFill>
              </a:rPr>
              <a:t>Huella hídrica del río de Oro alto, Caso de estudio</a:t>
            </a:r>
            <a:endParaRPr lang="es-CO" dirty="0">
              <a:solidFill>
                <a:srgbClr val="1B5636"/>
              </a:solidFill>
            </a:endParaRPr>
          </a:p>
          <a:p>
            <a:r>
              <a:rPr lang="es-CO" sz="3000" dirty="0">
                <a:solidFill>
                  <a:srgbClr val="002060"/>
                </a:solidFill>
                <a:latin typeface="+mn-lt"/>
              </a:rPr>
              <a:t>Yurley Paola Villabona Durán Ing. </a:t>
            </a:r>
            <a:r>
              <a:rPr lang="es-CO" sz="3000" dirty="0" err="1">
                <a:solidFill>
                  <a:srgbClr val="002060"/>
                </a:solidFill>
                <a:latin typeface="+mn-lt"/>
              </a:rPr>
              <a:t>Qca</a:t>
            </a:r>
            <a:r>
              <a:rPr lang="es-CO" sz="3000" dirty="0">
                <a:solidFill>
                  <a:srgbClr val="002060"/>
                </a:solidFill>
                <a:latin typeface="+mn-lt"/>
              </a:rPr>
              <a:t> </a:t>
            </a:r>
            <a:r>
              <a:rPr lang="es-CO" sz="3000" dirty="0" err="1">
                <a:solidFill>
                  <a:srgbClr val="002060"/>
                </a:solidFill>
                <a:latin typeface="+mn-lt"/>
              </a:rPr>
              <a:t>Ms.C</a:t>
            </a:r>
            <a:endParaRPr lang="es-CO" sz="3000" dirty="0">
              <a:solidFill>
                <a:srgbClr val="002060"/>
              </a:solidFill>
              <a:latin typeface="+mn-lt"/>
            </a:endParaRPr>
          </a:p>
        </p:txBody>
      </p:sp>
      <p:sp>
        <p:nvSpPr>
          <p:cNvPr id="4" name="CuadroTexto 3">
            <a:extLst>
              <a:ext uri="{FF2B5EF4-FFF2-40B4-BE49-F238E27FC236}">
                <a16:creationId xmlns:a16="http://schemas.microsoft.com/office/drawing/2014/main" id="{FFF79C49-E065-EE46-9871-AF728B63DE0A}"/>
              </a:ext>
            </a:extLst>
          </p:cNvPr>
          <p:cNvSpPr txBox="1"/>
          <p:nvPr/>
        </p:nvSpPr>
        <p:spPr>
          <a:xfrm>
            <a:off x="632961" y="5236573"/>
            <a:ext cx="7782906" cy="830997"/>
          </a:xfrm>
          <a:prstGeom prst="rect">
            <a:avLst/>
          </a:prstGeom>
          <a:noFill/>
        </p:spPr>
        <p:txBody>
          <a:bodyPr wrap="square" rtlCol="0">
            <a:spAutoFit/>
          </a:bodyPr>
          <a:lstStyle/>
          <a:p>
            <a:r>
              <a:rPr lang="es-ES_tradnl" sz="1600" dirty="0">
                <a:solidFill>
                  <a:schemeClr val="bg1">
                    <a:lumMod val="50000"/>
                  </a:schemeClr>
                </a:solidFill>
              </a:rPr>
              <a:t>Facultad de Ingeniería Ambiental</a:t>
            </a:r>
          </a:p>
          <a:p>
            <a:r>
              <a:rPr lang="es-ES_tradnl" sz="1600" b="1" dirty="0">
                <a:solidFill>
                  <a:schemeClr val="bg1">
                    <a:lumMod val="50000"/>
                  </a:schemeClr>
                </a:solidFill>
              </a:rPr>
              <a:t>Jorge Abelardo Cala Álvarez, Helder Camilo Parra Porras, Carlos Fernando Arenas Jiménez – Semillero GESAT</a:t>
            </a:r>
          </a:p>
        </p:txBody>
      </p:sp>
      <p:pic>
        <p:nvPicPr>
          <p:cNvPr id="5" name="Imagen 4">
            <a:extLst>
              <a:ext uri="{FF2B5EF4-FFF2-40B4-BE49-F238E27FC236}">
                <a16:creationId xmlns:a16="http://schemas.microsoft.com/office/drawing/2014/main" id="{ADC90FAB-5FFC-DD3D-3852-143EE3FB8373}"/>
              </a:ext>
            </a:extLst>
          </p:cNvPr>
          <p:cNvPicPr>
            <a:picLocks noChangeAspect="1"/>
          </p:cNvPicPr>
          <p:nvPr/>
        </p:nvPicPr>
        <p:blipFill>
          <a:blip r:embed="rId4"/>
          <a:stretch>
            <a:fillRect/>
          </a:stretch>
        </p:blipFill>
        <p:spPr>
          <a:xfrm>
            <a:off x="7302062" y="441434"/>
            <a:ext cx="3862552" cy="3862552"/>
          </a:xfrm>
          <a:prstGeom prst="rect">
            <a:avLst/>
          </a:prstGeom>
        </p:spPr>
      </p:pic>
    </p:spTree>
    <p:extLst>
      <p:ext uri="{BB962C8B-B14F-4D97-AF65-F5344CB8AC3E}">
        <p14:creationId xmlns:p14="http://schemas.microsoft.com/office/powerpoint/2010/main" val="27747777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261312" y="1496446"/>
            <a:ext cx="5606105" cy="3067677"/>
          </a:xfrm>
          <a:custGeom>
            <a:avLst/>
            <a:gdLst/>
            <a:ahLst/>
            <a:cxnLst/>
            <a:rect l="l" t="t" r="r" b="b"/>
            <a:pathLst>
              <a:path w="8409158" h="4601515">
                <a:moveTo>
                  <a:pt x="0" y="0"/>
                </a:moveTo>
                <a:lnTo>
                  <a:pt x="8409158" y="0"/>
                </a:lnTo>
                <a:lnTo>
                  <a:pt x="8409158" y="4601515"/>
                </a:lnTo>
                <a:lnTo>
                  <a:pt x="0" y="4601515"/>
                </a:lnTo>
                <a:lnTo>
                  <a:pt x="0" y="0"/>
                </a:lnTo>
                <a:close/>
              </a:path>
            </a:pathLst>
          </a:custGeom>
          <a:blipFill>
            <a:blip r:embed="rId2"/>
            <a:stretch>
              <a:fillRect/>
            </a:stretch>
          </a:blipFill>
        </p:spPr>
        <p:txBody>
          <a:bodyPr/>
          <a:lstStyle/>
          <a:p>
            <a:endParaRPr lang="es-CO" sz="1200"/>
          </a:p>
        </p:txBody>
      </p:sp>
      <p:sp>
        <p:nvSpPr>
          <p:cNvPr id="4" name="Freeform 4"/>
          <p:cNvSpPr/>
          <p:nvPr/>
        </p:nvSpPr>
        <p:spPr>
          <a:xfrm>
            <a:off x="6278591" y="1496446"/>
            <a:ext cx="5615906" cy="3067677"/>
          </a:xfrm>
          <a:custGeom>
            <a:avLst/>
            <a:gdLst/>
            <a:ahLst/>
            <a:cxnLst/>
            <a:rect l="l" t="t" r="r" b="b"/>
            <a:pathLst>
              <a:path w="8423859" h="4601515">
                <a:moveTo>
                  <a:pt x="0" y="0"/>
                </a:moveTo>
                <a:lnTo>
                  <a:pt x="8423859" y="0"/>
                </a:lnTo>
                <a:lnTo>
                  <a:pt x="8423859" y="4601515"/>
                </a:lnTo>
                <a:lnTo>
                  <a:pt x="0" y="4601515"/>
                </a:lnTo>
                <a:lnTo>
                  <a:pt x="0" y="0"/>
                </a:lnTo>
                <a:close/>
              </a:path>
            </a:pathLst>
          </a:custGeom>
          <a:blipFill>
            <a:blip r:embed="rId3"/>
            <a:stretch>
              <a:fillRect/>
            </a:stretch>
          </a:blipFill>
        </p:spPr>
        <p:txBody>
          <a:bodyPr/>
          <a:lstStyle/>
          <a:p>
            <a:endParaRPr lang="es-CO" sz="1200"/>
          </a:p>
        </p:txBody>
      </p:sp>
      <p:sp>
        <p:nvSpPr>
          <p:cNvPr id="5" name="TextBox 5"/>
          <p:cNvSpPr txBox="1"/>
          <p:nvPr/>
        </p:nvSpPr>
        <p:spPr>
          <a:xfrm>
            <a:off x="3937953" y="121082"/>
            <a:ext cx="4316095" cy="537840"/>
          </a:xfrm>
          <a:prstGeom prst="rect">
            <a:avLst/>
          </a:prstGeom>
        </p:spPr>
        <p:txBody>
          <a:bodyPr lIns="0" tIns="0" rIns="0" bIns="0" rtlCol="0" anchor="t">
            <a:spAutoFit/>
          </a:bodyPr>
          <a:lstStyle/>
          <a:p>
            <a:pPr algn="ctr">
              <a:lnSpc>
                <a:spcPts val="4574"/>
              </a:lnSpc>
            </a:pPr>
            <a:r>
              <a:rPr lang="en-US" sz="3267">
                <a:solidFill>
                  <a:srgbClr val="000000"/>
                </a:solidFill>
                <a:latin typeface="Bobby Jones"/>
              </a:rPr>
              <a:t>Huella hídrica pecuaria</a:t>
            </a:r>
          </a:p>
        </p:txBody>
      </p:sp>
      <p:sp>
        <p:nvSpPr>
          <p:cNvPr id="6" name="TextBox 6"/>
          <p:cNvSpPr txBox="1"/>
          <p:nvPr/>
        </p:nvSpPr>
        <p:spPr>
          <a:xfrm>
            <a:off x="3652884" y="5038357"/>
            <a:ext cx="4886231" cy="514115"/>
          </a:xfrm>
          <a:prstGeom prst="rect">
            <a:avLst/>
          </a:prstGeom>
        </p:spPr>
        <p:txBody>
          <a:bodyPr lIns="0" tIns="0" rIns="0" bIns="0" rtlCol="0" anchor="t">
            <a:spAutoFit/>
          </a:bodyPr>
          <a:lstStyle/>
          <a:p>
            <a:pPr algn="ctr">
              <a:lnSpc>
                <a:spcPts val="2053"/>
              </a:lnSpc>
            </a:pPr>
            <a:r>
              <a:rPr lang="en-US" sz="1467">
                <a:solidFill>
                  <a:srgbClr val="000000"/>
                </a:solidFill>
                <a:latin typeface="Open Sans Bold"/>
              </a:rPr>
              <a:t> Huella hídrica pecuaria en la cuenca rio oro alto</a:t>
            </a:r>
          </a:p>
          <a:p>
            <a:pPr algn="ctr">
              <a:lnSpc>
                <a:spcPts val="2053"/>
              </a:lnSpc>
            </a:pPr>
            <a:r>
              <a:rPr lang="en-US" sz="1467">
                <a:solidFill>
                  <a:srgbClr val="000000"/>
                </a:solidFill>
                <a:latin typeface="Open Sans Bold"/>
              </a:rPr>
              <a:t>Fuente: Autores.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543708" y="1082540"/>
            <a:ext cx="9104583" cy="4209475"/>
          </a:xfrm>
          <a:custGeom>
            <a:avLst/>
            <a:gdLst/>
            <a:ahLst/>
            <a:cxnLst/>
            <a:rect l="l" t="t" r="r" b="b"/>
            <a:pathLst>
              <a:path w="13656874" h="6314212">
                <a:moveTo>
                  <a:pt x="0" y="0"/>
                </a:moveTo>
                <a:lnTo>
                  <a:pt x="13656874" y="0"/>
                </a:lnTo>
                <a:lnTo>
                  <a:pt x="13656874" y="6314212"/>
                </a:lnTo>
                <a:lnTo>
                  <a:pt x="0" y="6314212"/>
                </a:lnTo>
                <a:lnTo>
                  <a:pt x="0" y="0"/>
                </a:lnTo>
                <a:close/>
              </a:path>
            </a:pathLst>
          </a:custGeom>
          <a:blipFill>
            <a:blip r:embed="rId2"/>
            <a:stretch>
              <a:fillRect/>
            </a:stretch>
          </a:blipFill>
        </p:spPr>
        <p:txBody>
          <a:bodyPr/>
          <a:lstStyle/>
          <a:p>
            <a:endParaRPr lang="es-CO" sz="1200"/>
          </a:p>
        </p:txBody>
      </p:sp>
      <p:sp>
        <p:nvSpPr>
          <p:cNvPr id="4" name="TextBox 4"/>
          <p:cNvSpPr txBox="1"/>
          <p:nvPr/>
        </p:nvSpPr>
        <p:spPr>
          <a:xfrm>
            <a:off x="1991955" y="121082"/>
            <a:ext cx="8208090" cy="537840"/>
          </a:xfrm>
          <a:prstGeom prst="rect">
            <a:avLst/>
          </a:prstGeom>
        </p:spPr>
        <p:txBody>
          <a:bodyPr lIns="0" tIns="0" rIns="0" bIns="0" rtlCol="0" anchor="t">
            <a:spAutoFit/>
          </a:bodyPr>
          <a:lstStyle/>
          <a:p>
            <a:pPr algn="ctr">
              <a:lnSpc>
                <a:spcPts val="4574"/>
              </a:lnSpc>
            </a:pPr>
            <a:r>
              <a:rPr lang="en-US" sz="3267">
                <a:solidFill>
                  <a:srgbClr val="000000"/>
                </a:solidFill>
                <a:latin typeface="Bobby Jones"/>
              </a:rPr>
              <a:t>Sostenibilidad ambiental de la huella hidrica</a:t>
            </a:r>
          </a:p>
        </p:txBody>
      </p:sp>
      <p:sp>
        <p:nvSpPr>
          <p:cNvPr id="5" name="TextBox 5"/>
          <p:cNvSpPr txBox="1"/>
          <p:nvPr/>
        </p:nvSpPr>
        <p:spPr>
          <a:xfrm>
            <a:off x="3652885" y="5660315"/>
            <a:ext cx="4886231" cy="514115"/>
          </a:xfrm>
          <a:prstGeom prst="rect">
            <a:avLst/>
          </a:prstGeom>
        </p:spPr>
        <p:txBody>
          <a:bodyPr lIns="0" tIns="0" rIns="0" bIns="0" rtlCol="0" anchor="t">
            <a:spAutoFit/>
          </a:bodyPr>
          <a:lstStyle/>
          <a:p>
            <a:pPr algn="ctr">
              <a:lnSpc>
                <a:spcPts val="2053"/>
              </a:lnSpc>
            </a:pPr>
            <a:r>
              <a:rPr lang="en-US" sz="1467">
                <a:solidFill>
                  <a:srgbClr val="000000"/>
                </a:solidFill>
                <a:latin typeface="Open Sans Bold"/>
              </a:rPr>
              <a:t>Análisis de oferta y demanda</a:t>
            </a:r>
          </a:p>
          <a:p>
            <a:pPr algn="ctr">
              <a:lnSpc>
                <a:spcPts val="2053"/>
              </a:lnSpc>
            </a:pPr>
            <a:r>
              <a:rPr lang="en-US" sz="1467">
                <a:solidFill>
                  <a:srgbClr val="000000"/>
                </a:solidFill>
                <a:latin typeface="Open Sans Bold"/>
              </a:rPr>
              <a:t>Fuente: Autores.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58535" y="185442"/>
            <a:ext cx="6447607" cy="2997571"/>
          </a:xfrm>
          <a:custGeom>
            <a:avLst/>
            <a:gdLst/>
            <a:ahLst/>
            <a:cxnLst/>
            <a:rect l="l" t="t" r="r" b="b"/>
            <a:pathLst>
              <a:path w="9671410" h="4496357">
                <a:moveTo>
                  <a:pt x="0" y="0"/>
                </a:moveTo>
                <a:lnTo>
                  <a:pt x="9671410" y="0"/>
                </a:lnTo>
                <a:lnTo>
                  <a:pt x="9671410" y="4496357"/>
                </a:lnTo>
                <a:lnTo>
                  <a:pt x="0" y="4496357"/>
                </a:lnTo>
                <a:lnTo>
                  <a:pt x="0" y="0"/>
                </a:lnTo>
                <a:close/>
              </a:path>
            </a:pathLst>
          </a:custGeom>
          <a:blipFill>
            <a:blip r:embed="rId2"/>
            <a:stretch>
              <a:fillRect/>
            </a:stretch>
          </a:blipFill>
        </p:spPr>
        <p:txBody>
          <a:bodyPr/>
          <a:lstStyle/>
          <a:p>
            <a:endParaRPr lang="es-CO" sz="1200"/>
          </a:p>
        </p:txBody>
      </p:sp>
      <p:sp>
        <p:nvSpPr>
          <p:cNvPr id="4" name="TextBox 4"/>
          <p:cNvSpPr txBox="1"/>
          <p:nvPr/>
        </p:nvSpPr>
        <p:spPr>
          <a:xfrm>
            <a:off x="685800" y="3161878"/>
            <a:ext cx="4886231" cy="514115"/>
          </a:xfrm>
          <a:prstGeom prst="rect">
            <a:avLst/>
          </a:prstGeom>
        </p:spPr>
        <p:txBody>
          <a:bodyPr lIns="0" tIns="0" rIns="0" bIns="0" rtlCol="0" anchor="t">
            <a:spAutoFit/>
          </a:bodyPr>
          <a:lstStyle/>
          <a:p>
            <a:pPr algn="ctr">
              <a:lnSpc>
                <a:spcPts val="2053"/>
              </a:lnSpc>
            </a:pPr>
            <a:r>
              <a:rPr lang="en-US" sz="1467">
                <a:solidFill>
                  <a:srgbClr val="000000"/>
                </a:solidFill>
                <a:latin typeface="Open Sans Bold"/>
              </a:rPr>
              <a:t>Análisis mensual de oferta y demanda HH verde. Fuente: Autores.</a:t>
            </a:r>
          </a:p>
        </p:txBody>
      </p:sp>
      <p:sp>
        <p:nvSpPr>
          <p:cNvPr id="5" name="Freeform 5"/>
          <p:cNvSpPr/>
          <p:nvPr/>
        </p:nvSpPr>
        <p:spPr>
          <a:xfrm>
            <a:off x="6284914" y="2365770"/>
            <a:ext cx="5685858" cy="2643425"/>
          </a:xfrm>
          <a:custGeom>
            <a:avLst/>
            <a:gdLst/>
            <a:ahLst/>
            <a:cxnLst/>
            <a:rect l="l" t="t" r="r" b="b"/>
            <a:pathLst>
              <a:path w="8528787" h="3965138">
                <a:moveTo>
                  <a:pt x="0" y="0"/>
                </a:moveTo>
                <a:lnTo>
                  <a:pt x="8528786" y="0"/>
                </a:lnTo>
                <a:lnTo>
                  <a:pt x="8528786" y="3965138"/>
                </a:lnTo>
                <a:lnTo>
                  <a:pt x="0" y="3965138"/>
                </a:lnTo>
                <a:lnTo>
                  <a:pt x="0" y="0"/>
                </a:lnTo>
                <a:close/>
              </a:path>
            </a:pathLst>
          </a:custGeom>
          <a:blipFill>
            <a:blip r:embed="rId3"/>
            <a:stretch>
              <a:fillRect/>
            </a:stretch>
          </a:blipFill>
        </p:spPr>
        <p:txBody>
          <a:bodyPr/>
          <a:lstStyle/>
          <a:p>
            <a:endParaRPr lang="es-CO" sz="1200"/>
          </a:p>
        </p:txBody>
      </p:sp>
      <p:sp>
        <p:nvSpPr>
          <p:cNvPr id="6" name="TextBox 6"/>
          <p:cNvSpPr txBox="1"/>
          <p:nvPr/>
        </p:nvSpPr>
        <p:spPr>
          <a:xfrm>
            <a:off x="6805439" y="4983795"/>
            <a:ext cx="4886231" cy="514115"/>
          </a:xfrm>
          <a:prstGeom prst="rect">
            <a:avLst/>
          </a:prstGeom>
        </p:spPr>
        <p:txBody>
          <a:bodyPr lIns="0" tIns="0" rIns="0" bIns="0" rtlCol="0" anchor="t">
            <a:spAutoFit/>
          </a:bodyPr>
          <a:lstStyle/>
          <a:p>
            <a:pPr algn="ctr">
              <a:lnSpc>
                <a:spcPts val="2053"/>
              </a:lnSpc>
            </a:pPr>
            <a:r>
              <a:rPr lang="en-US" sz="1467">
                <a:solidFill>
                  <a:srgbClr val="000000"/>
                </a:solidFill>
                <a:latin typeface="Open Sans Bold"/>
              </a:rPr>
              <a:t>Análisis mensual de oferta y demanda HH azul. Fuente: Autores.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478094" y="1005826"/>
            <a:ext cx="6115979" cy="3455777"/>
          </a:xfrm>
          <a:custGeom>
            <a:avLst/>
            <a:gdLst/>
            <a:ahLst/>
            <a:cxnLst/>
            <a:rect l="l" t="t" r="r" b="b"/>
            <a:pathLst>
              <a:path w="9173969" h="5183666">
                <a:moveTo>
                  <a:pt x="0" y="0"/>
                </a:moveTo>
                <a:lnTo>
                  <a:pt x="9173969" y="0"/>
                </a:lnTo>
                <a:lnTo>
                  <a:pt x="9173969" y="5183666"/>
                </a:lnTo>
                <a:lnTo>
                  <a:pt x="0" y="5183666"/>
                </a:lnTo>
                <a:lnTo>
                  <a:pt x="0" y="0"/>
                </a:lnTo>
                <a:close/>
              </a:path>
            </a:pathLst>
          </a:custGeom>
          <a:blipFill>
            <a:blip r:embed="rId2"/>
            <a:stretch>
              <a:fillRect/>
            </a:stretch>
          </a:blipFill>
        </p:spPr>
        <p:txBody>
          <a:bodyPr/>
          <a:lstStyle/>
          <a:p>
            <a:endParaRPr lang="es-CO" sz="1200"/>
          </a:p>
        </p:txBody>
      </p:sp>
      <p:sp>
        <p:nvSpPr>
          <p:cNvPr id="4" name="Freeform 4"/>
          <p:cNvSpPr/>
          <p:nvPr/>
        </p:nvSpPr>
        <p:spPr>
          <a:xfrm>
            <a:off x="7018438" y="1005826"/>
            <a:ext cx="4361346" cy="4315994"/>
          </a:xfrm>
          <a:custGeom>
            <a:avLst/>
            <a:gdLst/>
            <a:ahLst/>
            <a:cxnLst/>
            <a:rect l="l" t="t" r="r" b="b"/>
            <a:pathLst>
              <a:path w="6542019" h="6473991">
                <a:moveTo>
                  <a:pt x="0" y="0"/>
                </a:moveTo>
                <a:lnTo>
                  <a:pt x="6542020" y="0"/>
                </a:lnTo>
                <a:lnTo>
                  <a:pt x="6542020" y="6473991"/>
                </a:lnTo>
                <a:lnTo>
                  <a:pt x="0" y="6473991"/>
                </a:lnTo>
                <a:lnTo>
                  <a:pt x="0" y="0"/>
                </a:lnTo>
                <a:close/>
              </a:path>
            </a:pathLst>
          </a:custGeom>
          <a:blipFill>
            <a:blip r:embed="rId3"/>
            <a:stretch>
              <a:fillRect/>
            </a:stretch>
          </a:blipFill>
        </p:spPr>
        <p:txBody>
          <a:bodyPr/>
          <a:lstStyle/>
          <a:p>
            <a:endParaRPr lang="es-CO" sz="1200"/>
          </a:p>
        </p:txBody>
      </p:sp>
      <p:sp>
        <p:nvSpPr>
          <p:cNvPr id="5" name="TextBox 5"/>
          <p:cNvSpPr txBox="1"/>
          <p:nvPr/>
        </p:nvSpPr>
        <p:spPr>
          <a:xfrm>
            <a:off x="3342798" y="121082"/>
            <a:ext cx="5506403" cy="537840"/>
          </a:xfrm>
          <a:prstGeom prst="rect">
            <a:avLst/>
          </a:prstGeom>
        </p:spPr>
        <p:txBody>
          <a:bodyPr lIns="0" tIns="0" rIns="0" bIns="0" rtlCol="0" anchor="t">
            <a:spAutoFit/>
          </a:bodyPr>
          <a:lstStyle/>
          <a:p>
            <a:pPr algn="ctr">
              <a:lnSpc>
                <a:spcPts val="4574"/>
              </a:lnSpc>
            </a:pPr>
            <a:r>
              <a:rPr lang="en-US" sz="3267">
                <a:solidFill>
                  <a:srgbClr val="000000"/>
                </a:solidFill>
                <a:latin typeface="Bobby Jones"/>
              </a:rPr>
              <a:t>Comparación promedio global</a:t>
            </a:r>
          </a:p>
        </p:txBody>
      </p:sp>
      <p:sp>
        <p:nvSpPr>
          <p:cNvPr id="6" name="TextBox 6"/>
          <p:cNvSpPr txBox="1"/>
          <p:nvPr/>
        </p:nvSpPr>
        <p:spPr>
          <a:xfrm>
            <a:off x="1092967" y="4610940"/>
            <a:ext cx="4886231" cy="514115"/>
          </a:xfrm>
          <a:prstGeom prst="rect">
            <a:avLst/>
          </a:prstGeom>
        </p:spPr>
        <p:txBody>
          <a:bodyPr lIns="0" tIns="0" rIns="0" bIns="0" rtlCol="0" anchor="t">
            <a:spAutoFit/>
          </a:bodyPr>
          <a:lstStyle/>
          <a:p>
            <a:pPr algn="ctr">
              <a:lnSpc>
                <a:spcPts val="2053"/>
              </a:lnSpc>
            </a:pPr>
            <a:r>
              <a:rPr lang="en-US" sz="1467">
                <a:solidFill>
                  <a:srgbClr val="000000"/>
                </a:solidFill>
                <a:latin typeface="Open Sans Bold"/>
              </a:rPr>
              <a:t> Comparación del promedio global con respecto a la huella hídrica por tonelada.</a:t>
            </a:r>
          </a:p>
        </p:txBody>
      </p:sp>
      <p:sp>
        <p:nvSpPr>
          <p:cNvPr id="7" name="TextBox 7"/>
          <p:cNvSpPr txBox="1"/>
          <p:nvPr/>
        </p:nvSpPr>
        <p:spPr>
          <a:xfrm>
            <a:off x="6755996" y="5455232"/>
            <a:ext cx="4886231" cy="514115"/>
          </a:xfrm>
          <a:prstGeom prst="rect">
            <a:avLst/>
          </a:prstGeom>
        </p:spPr>
        <p:txBody>
          <a:bodyPr lIns="0" tIns="0" rIns="0" bIns="0" rtlCol="0" anchor="t">
            <a:spAutoFit/>
          </a:bodyPr>
          <a:lstStyle/>
          <a:p>
            <a:pPr algn="ctr">
              <a:lnSpc>
                <a:spcPts val="2053"/>
              </a:lnSpc>
            </a:pPr>
            <a:r>
              <a:rPr lang="en-US" sz="1467">
                <a:solidFill>
                  <a:srgbClr val="000000"/>
                </a:solidFill>
                <a:latin typeface="Open Sans Bold"/>
              </a:rPr>
              <a:t>Comparación de la huella hídrica virtual, año normal (2018).</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941380" y="546751"/>
            <a:ext cx="3181496" cy="537840"/>
          </a:xfrm>
          <a:prstGeom prst="rect">
            <a:avLst/>
          </a:prstGeom>
        </p:spPr>
        <p:txBody>
          <a:bodyPr wrap="square" lIns="0" tIns="0" rIns="0" bIns="0" rtlCol="0" anchor="t">
            <a:spAutoFit/>
          </a:bodyPr>
          <a:lstStyle/>
          <a:p>
            <a:pPr algn="ctr">
              <a:lnSpc>
                <a:spcPts val="4574"/>
              </a:lnSpc>
            </a:pPr>
            <a:r>
              <a:rPr lang="en-US" sz="3267" dirty="0">
                <a:solidFill>
                  <a:srgbClr val="000000"/>
                </a:solidFill>
                <a:latin typeface="Bobby Jones"/>
              </a:rPr>
              <a:t>CONCLUSIÓN</a:t>
            </a:r>
          </a:p>
        </p:txBody>
      </p:sp>
      <p:sp>
        <p:nvSpPr>
          <p:cNvPr id="4" name="TextBox 4"/>
          <p:cNvSpPr txBox="1"/>
          <p:nvPr/>
        </p:nvSpPr>
        <p:spPr>
          <a:xfrm>
            <a:off x="1029760" y="1390297"/>
            <a:ext cx="10132481" cy="2537233"/>
          </a:xfrm>
          <a:prstGeom prst="rect">
            <a:avLst/>
          </a:prstGeom>
        </p:spPr>
        <p:txBody>
          <a:bodyPr lIns="0" tIns="0" rIns="0" bIns="0" rtlCol="0" anchor="t">
            <a:spAutoFit/>
          </a:bodyPr>
          <a:lstStyle/>
          <a:p>
            <a:pPr algn="just">
              <a:lnSpc>
                <a:spcPts val="2520"/>
              </a:lnSpc>
            </a:pPr>
            <a:r>
              <a:rPr lang="en-US">
                <a:solidFill>
                  <a:srgbClr val="000000"/>
                </a:solidFill>
                <a:latin typeface="Comica"/>
              </a:rPr>
              <a:t>Los resultados de este estudio sugieren que existe un desequilibrio entre el agua disponible en un área geográfica bien definida, en este caso la cuenca Río de Oro, el uso de la tierra y sus recursos naturales. Lo anterior establece ciertas actividades desarrolladas en la cuenca y pueden representar un obstáculo a escala regional y local. Sin embargo, la huella hídrica se considera una herramienta útil para brindar información adicional para el diseño y posterior construcción de políticas y lineamientos de gestión de los recursos hídricos, al comparar los usos del agua existentes con los recursos disponibles, y proporcionando indicadores de sostenibilidad sobre la utilización del agua.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5" name="Rectangle 9224">
            <a:extLst>
              <a:ext uri="{FF2B5EF4-FFF2-40B4-BE49-F238E27FC236}">
                <a16:creationId xmlns:a16="http://schemas.microsoft.com/office/drawing/2014/main" id="{4CBC69AF-AE9D-43C7-A183-244646418B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Qué relación existe entre la huella hídrica y la huella de carbono?">
            <a:extLst>
              <a:ext uri="{FF2B5EF4-FFF2-40B4-BE49-F238E27FC236}">
                <a16:creationId xmlns:a16="http://schemas.microsoft.com/office/drawing/2014/main" id="{0792DFE3-7B22-EBE5-7518-7B49EB0A8DB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1629" r="22466" b="1"/>
          <a:stretch/>
        </p:blipFill>
        <p:spPr bwMode="auto">
          <a:xfrm>
            <a:off x="20" y="10"/>
            <a:ext cx="4977364" cy="685799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Producto de agua virtual con una leyenda que describe su huella hídrica  virtual | Foto Premium">
            <a:extLst>
              <a:ext uri="{FF2B5EF4-FFF2-40B4-BE49-F238E27FC236}">
                <a16:creationId xmlns:a16="http://schemas.microsoft.com/office/drawing/2014/main" id="{CD68683B-29FC-E2DA-1F64-BBE82899F69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943" r="3" b="3"/>
          <a:stretch/>
        </p:blipFill>
        <p:spPr bwMode="auto">
          <a:xfrm>
            <a:off x="4977384" y="10"/>
            <a:ext cx="7214616" cy="6857990"/>
          </a:xfrm>
          <a:prstGeom prst="rect">
            <a:avLst/>
          </a:prstGeom>
          <a:noFill/>
          <a:extLst>
            <a:ext uri="{909E8E84-426E-40DD-AFC4-6F175D3DCCD1}">
              <a14:hiddenFill xmlns:a14="http://schemas.microsoft.com/office/drawing/2010/main">
                <a:solidFill>
                  <a:srgbClr val="FFFFFF"/>
                </a:solidFill>
              </a14:hiddenFill>
            </a:ext>
          </a:extLst>
        </p:spPr>
      </p:pic>
      <p:sp>
        <p:nvSpPr>
          <p:cNvPr id="9227" name="Rectangle 9226">
            <a:extLst>
              <a:ext uri="{FF2B5EF4-FFF2-40B4-BE49-F238E27FC236}">
                <a16:creationId xmlns:a16="http://schemas.microsoft.com/office/drawing/2014/main" id="{BE64232A-D912-4882-BF58-1049181157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4218905"/>
            <a:ext cx="5625863" cy="2089317"/>
          </a:xfrm>
          <a:prstGeom prst="rect">
            <a:avLst/>
          </a:prstGeom>
          <a:solidFill>
            <a:schemeClr val="bg1">
              <a:alpha val="95000"/>
            </a:schemeClr>
          </a:solidFill>
          <a:ln w="12700">
            <a:solidFill>
              <a:srgbClr val="EFEFE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29" name="Rectangle: Rounded Corners 9228">
            <a:extLst>
              <a:ext uri="{FF2B5EF4-FFF2-40B4-BE49-F238E27FC236}">
                <a16:creationId xmlns:a16="http://schemas.microsoft.com/office/drawing/2014/main" id="{E8E4E9D8-6D9C-4646-83A2-11844D84EA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5574" y="3876005"/>
            <a:ext cx="4848225"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Título 1">
            <a:extLst>
              <a:ext uri="{FF2B5EF4-FFF2-40B4-BE49-F238E27FC236}">
                <a16:creationId xmlns:a16="http://schemas.microsoft.com/office/drawing/2014/main" id="{1D403BD8-9C3E-FFC6-1E56-F2149BD0CCA0}"/>
              </a:ext>
            </a:extLst>
          </p:cNvPr>
          <p:cNvSpPr txBox="1">
            <a:spLocks/>
          </p:cNvSpPr>
          <p:nvPr/>
        </p:nvSpPr>
        <p:spPr>
          <a:xfrm>
            <a:off x="6772758" y="3949157"/>
            <a:ext cx="4324351" cy="53949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Aft>
                <a:spcPts val="600"/>
              </a:spcAft>
            </a:pPr>
            <a:r>
              <a:rPr lang="en-US" sz="2700" b="1" kern="1200" dirty="0" err="1">
                <a:solidFill>
                  <a:schemeClr val="bg1"/>
                </a:solidFill>
                <a:latin typeface="+mj-lt"/>
                <a:ea typeface="+mj-ea"/>
                <a:cs typeface="+mj-cs"/>
              </a:rPr>
              <a:t>Introducción</a:t>
            </a:r>
            <a:endParaRPr lang="en-US" sz="2700" b="1" kern="1200" dirty="0">
              <a:solidFill>
                <a:schemeClr val="bg1"/>
              </a:solidFill>
              <a:latin typeface="+mj-lt"/>
              <a:ea typeface="+mj-ea"/>
              <a:cs typeface="+mj-cs"/>
            </a:endParaRPr>
          </a:p>
        </p:txBody>
      </p:sp>
      <p:sp>
        <p:nvSpPr>
          <p:cNvPr id="10" name="CuadroTexto 9">
            <a:extLst>
              <a:ext uri="{FF2B5EF4-FFF2-40B4-BE49-F238E27FC236}">
                <a16:creationId xmlns:a16="http://schemas.microsoft.com/office/drawing/2014/main" id="{4E0A5199-C6C0-5F2B-BA54-DD9EFB84AAC7}"/>
              </a:ext>
            </a:extLst>
          </p:cNvPr>
          <p:cNvSpPr txBox="1"/>
          <p:nvPr/>
        </p:nvSpPr>
        <p:spPr>
          <a:xfrm>
            <a:off x="6431138" y="4697298"/>
            <a:ext cx="5040034" cy="1435608"/>
          </a:xfrm>
          <a:prstGeom prst="rect">
            <a:avLst/>
          </a:prstGeom>
        </p:spPr>
        <p:txBody>
          <a:bodyPr vert="horz" lIns="91440" tIns="45720" rIns="91440" bIns="45720" rtlCol="0" anchor="ctr">
            <a:normAutofit/>
          </a:bodyPr>
          <a:lstStyle/>
          <a:p>
            <a:pPr indent="-228600" algn="ctr">
              <a:lnSpc>
                <a:spcPct val="90000"/>
              </a:lnSpc>
              <a:spcAft>
                <a:spcPts val="600"/>
              </a:spcAft>
              <a:buFont typeface="Arial" panose="020B0604020202020204" pitchFamily="34" charset="0"/>
              <a:buChar char="•"/>
            </a:pPr>
            <a:r>
              <a:rPr lang="en-US" sz="1700" dirty="0"/>
              <a:t>la </a:t>
            </a:r>
            <a:r>
              <a:rPr lang="en-US" sz="1700" dirty="0" err="1"/>
              <a:t>huella</a:t>
            </a:r>
            <a:r>
              <a:rPr lang="en-US" sz="1700" dirty="0"/>
              <a:t> </a:t>
            </a:r>
            <a:r>
              <a:rPr lang="en-US" sz="1700" dirty="0" err="1"/>
              <a:t>hídrica</a:t>
            </a:r>
            <a:r>
              <a:rPr lang="en-US" sz="1700" dirty="0"/>
              <a:t> se define </a:t>
            </a:r>
            <a:r>
              <a:rPr lang="en-US" sz="1700" dirty="0" err="1"/>
              <a:t>como</a:t>
            </a:r>
            <a:r>
              <a:rPr lang="en-US" sz="1700" dirty="0"/>
              <a:t> </a:t>
            </a:r>
            <a:r>
              <a:rPr lang="en-US" sz="1700" dirty="0" err="1"/>
              <a:t>el</a:t>
            </a:r>
            <a:r>
              <a:rPr lang="en-US" sz="1700" dirty="0"/>
              <a:t> </a:t>
            </a:r>
            <a:r>
              <a:rPr lang="en-US" sz="1700" dirty="0" err="1"/>
              <a:t>volumen</a:t>
            </a:r>
            <a:r>
              <a:rPr lang="en-US" sz="1700" dirty="0"/>
              <a:t> total de </a:t>
            </a:r>
            <a:r>
              <a:rPr lang="en-US" sz="1700" dirty="0" err="1"/>
              <a:t>agua</a:t>
            </a:r>
            <a:r>
              <a:rPr lang="en-US" sz="1700" dirty="0"/>
              <a:t> dulce que se </a:t>
            </a:r>
            <a:r>
              <a:rPr lang="en-US" sz="1700" dirty="0" err="1"/>
              <a:t>utiliza</a:t>
            </a:r>
            <a:r>
              <a:rPr lang="en-US" sz="1700" dirty="0"/>
              <a:t> para </a:t>
            </a:r>
            <a:r>
              <a:rPr lang="en-US" sz="1700" dirty="0" err="1"/>
              <a:t>producir</a:t>
            </a:r>
            <a:r>
              <a:rPr lang="en-US" sz="1700" dirty="0"/>
              <a:t> </a:t>
            </a:r>
            <a:r>
              <a:rPr lang="en-US" sz="1700" dirty="0" err="1"/>
              <a:t>los</a:t>
            </a:r>
            <a:r>
              <a:rPr lang="en-US" sz="1700" dirty="0"/>
              <a:t> </a:t>
            </a:r>
            <a:r>
              <a:rPr lang="en-US" sz="1700" dirty="0" err="1"/>
              <a:t>bienes</a:t>
            </a:r>
            <a:r>
              <a:rPr lang="en-US" sz="1700" dirty="0"/>
              <a:t> y </a:t>
            </a:r>
            <a:r>
              <a:rPr lang="en-US" sz="1700" dirty="0" err="1"/>
              <a:t>servicios</a:t>
            </a:r>
            <a:r>
              <a:rPr lang="en-US" sz="1700" dirty="0"/>
              <a:t> de un </a:t>
            </a:r>
            <a:r>
              <a:rPr lang="en-US" sz="1700" dirty="0" err="1"/>
              <a:t>individuo</a:t>
            </a:r>
            <a:r>
              <a:rPr lang="en-US" sz="1700" dirty="0"/>
              <a:t>, de </a:t>
            </a:r>
            <a:r>
              <a:rPr lang="en-US" sz="1700" dirty="0" err="1"/>
              <a:t>una</a:t>
            </a:r>
            <a:r>
              <a:rPr lang="en-US" sz="1700" dirty="0"/>
              <a:t> </a:t>
            </a:r>
            <a:r>
              <a:rPr lang="en-US" sz="1700" dirty="0" err="1"/>
              <a:t>comunidad</a:t>
            </a:r>
            <a:r>
              <a:rPr lang="en-US" sz="1700" dirty="0"/>
              <a:t> o de </a:t>
            </a:r>
            <a:r>
              <a:rPr lang="en-US" sz="1700" dirty="0" err="1"/>
              <a:t>una</a:t>
            </a:r>
            <a:r>
              <a:rPr lang="en-US" sz="1700" dirty="0"/>
              <a:t> organización.</a:t>
            </a:r>
          </a:p>
        </p:txBody>
      </p:sp>
    </p:spTree>
    <p:extLst>
      <p:ext uri="{BB962C8B-B14F-4D97-AF65-F5344CB8AC3E}">
        <p14:creationId xmlns:p14="http://schemas.microsoft.com/office/powerpoint/2010/main" val="2793839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56" name="Rectangle 10255">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ítulo 1">
            <a:extLst>
              <a:ext uri="{FF2B5EF4-FFF2-40B4-BE49-F238E27FC236}">
                <a16:creationId xmlns:a16="http://schemas.microsoft.com/office/drawing/2014/main" id="{9FC8C2F7-C587-9E57-388C-CA699FD31DC9}"/>
              </a:ext>
            </a:extLst>
          </p:cNvPr>
          <p:cNvSpPr>
            <a:spLocks noGrp="1"/>
          </p:cNvSpPr>
          <p:nvPr>
            <p:ph type="title"/>
          </p:nvPr>
        </p:nvSpPr>
        <p:spPr>
          <a:xfrm>
            <a:off x="549633" y="439829"/>
            <a:ext cx="11018520" cy="1434415"/>
          </a:xfrm>
        </p:spPr>
        <p:txBody>
          <a:bodyPr anchor="b">
            <a:normAutofit/>
          </a:bodyPr>
          <a:lstStyle/>
          <a:p>
            <a:r>
              <a:rPr lang="es-CL" sz="4200" b="1" dirty="0">
                <a:latin typeface="Aptos Black" panose="020B0004020202020204" pitchFamily="34" charset="0"/>
              </a:rPr>
              <a:t>Razones Para Calcular la Huella Hídrica</a:t>
            </a:r>
            <a:br>
              <a:rPr lang="es-CL" sz="4200" b="1" dirty="0">
                <a:latin typeface="Aptos Black" panose="020B0004020202020204" pitchFamily="34" charset="0"/>
              </a:rPr>
            </a:br>
            <a:endParaRPr lang="es-CL" sz="4200" b="1" dirty="0">
              <a:latin typeface="Aptos Black" panose="020B0004020202020204" pitchFamily="34" charset="0"/>
            </a:endParaRPr>
          </a:p>
        </p:txBody>
      </p:sp>
      <p:sp>
        <p:nvSpPr>
          <p:cNvPr id="10258"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arcador de contenido 2">
            <a:extLst>
              <a:ext uri="{FF2B5EF4-FFF2-40B4-BE49-F238E27FC236}">
                <a16:creationId xmlns:a16="http://schemas.microsoft.com/office/drawing/2014/main" id="{DF332D21-9377-B303-1EDD-24868D3CE3ED}"/>
              </a:ext>
            </a:extLst>
          </p:cNvPr>
          <p:cNvSpPr>
            <a:spLocks noGrp="1"/>
          </p:cNvSpPr>
          <p:nvPr>
            <p:ph idx="1"/>
          </p:nvPr>
        </p:nvSpPr>
        <p:spPr>
          <a:xfrm>
            <a:off x="745914" y="2093976"/>
            <a:ext cx="6713552" cy="4119172"/>
          </a:xfrm>
        </p:spPr>
        <p:txBody>
          <a:bodyPr anchor="t">
            <a:normAutofit/>
          </a:bodyPr>
          <a:lstStyle/>
          <a:p>
            <a:pPr algn="just"/>
            <a:r>
              <a:rPr lang="es-CL" sz="2000" dirty="0"/>
              <a:t>Muchos países y áreas geográficas se han superado con creces la propia capacidad de aporte hídrico.</a:t>
            </a:r>
          </a:p>
          <a:p>
            <a:pPr marL="0" indent="0" algn="just">
              <a:buNone/>
            </a:pPr>
            <a:endParaRPr lang="es-CL" sz="2000" dirty="0"/>
          </a:p>
          <a:p>
            <a:pPr algn="just"/>
            <a:r>
              <a:rPr lang="es-ES" sz="2000" dirty="0"/>
              <a:t>Para conocer en qué puntos de nuestra producción podemos reducir el consumo de agua, de forma que apliquemos los principios del desarrollo sostenible. </a:t>
            </a:r>
          </a:p>
          <a:p>
            <a:pPr algn="just"/>
            <a:endParaRPr lang="es-ES" sz="2000" dirty="0"/>
          </a:p>
          <a:p>
            <a:pPr algn="just"/>
            <a:r>
              <a:rPr lang="es-ES" sz="2000" dirty="0"/>
              <a:t>Cuantificar los efectos del consumo y comercio en el uso de los recursos hídricos. </a:t>
            </a:r>
          </a:p>
          <a:p>
            <a:pPr algn="just"/>
            <a:endParaRPr lang="es-CL" sz="2000" dirty="0"/>
          </a:p>
        </p:txBody>
      </p:sp>
      <p:pic>
        <p:nvPicPr>
          <p:cNvPr id="10242" name="Picture 2" descr="cuenca hidrográfica: el origen del agua – Arquitectura y Sustentabilidad  UTEM">
            <a:extLst>
              <a:ext uri="{FF2B5EF4-FFF2-40B4-BE49-F238E27FC236}">
                <a16:creationId xmlns:a16="http://schemas.microsoft.com/office/drawing/2014/main" id="{260F63FB-3542-152B-8B94-13B75FF3B32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795" r="-3" b="-3"/>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4865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158BA1C-719C-D93D-8CCD-FDA54272F89E}"/>
              </a:ext>
            </a:extLst>
          </p:cNvPr>
          <p:cNvSpPr/>
          <p:nvPr/>
        </p:nvSpPr>
        <p:spPr>
          <a:xfrm>
            <a:off x="6726264" y="0"/>
            <a:ext cx="5465736" cy="6152827"/>
          </a:xfrm>
          <a:prstGeom prst="rect">
            <a:avLst/>
          </a:prstGeom>
          <a:solidFill>
            <a:srgbClr val="29AB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1266" name="Picture 2" descr="Huella hídrica - Miapetra - Calculemos nuestro impacto Ambiental">
            <a:extLst>
              <a:ext uri="{FF2B5EF4-FFF2-40B4-BE49-F238E27FC236}">
                <a16:creationId xmlns:a16="http://schemas.microsoft.com/office/drawing/2014/main" id="{A4B009D5-5C78-CFD9-38BB-479F5F7F0F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1977" r="33816"/>
          <a:stretch/>
        </p:blipFill>
        <p:spPr bwMode="auto">
          <a:xfrm>
            <a:off x="1213945" y="403992"/>
            <a:ext cx="1939158" cy="2494320"/>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7DCE6242-6E0F-EAFE-4ABD-225F9FFAD95A}"/>
              </a:ext>
            </a:extLst>
          </p:cNvPr>
          <p:cNvSpPr/>
          <p:nvPr/>
        </p:nvSpPr>
        <p:spPr>
          <a:xfrm>
            <a:off x="1213945" y="3036359"/>
            <a:ext cx="1675459" cy="923330"/>
          </a:xfrm>
          <a:prstGeom prst="rect">
            <a:avLst/>
          </a:prstGeom>
          <a:noFill/>
        </p:spPr>
        <p:txBody>
          <a:bodyPr wrap="none" lIns="91440" tIns="45720" rIns="91440" bIns="45720">
            <a:spAutoFit/>
          </a:bodyPr>
          <a:lstStyle/>
          <a:p>
            <a:pPr algn="ctr"/>
            <a:r>
              <a:rPr lang="es-ES" sz="5400" b="1" cap="none" spc="0" dirty="0">
                <a:ln w="0"/>
                <a:solidFill>
                  <a:srgbClr val="29ABE1"/>
                </a:solidFill>
                <a:effectLst>
                  <a:outerShdw blurRad="38100" dist="19050" dir="2700000" algn="tl" rotWithShape="0">
                    <a:schemeClr val="dk1">
                      <a:alpha val="40000"/>
                    </a:schemeClr>
                  </a:outerShdw>
                </a:effectLst>
              </a:rPr>
              <a:t>AZUL</a:t>
            </a:r>
          </a:p>
        </p:txBody>
      </p:sp>
      <p:pic>
        <p:nvPicPr>
          <p:cNvPr id="11268" name="Picture 4" descr="Ilustración De Dibujos Animados Pequeño Río Paisaje PNG , Imágenes  Prediseñadas De Río, Vector, Dibujos Animados PNG y PSD para Descargar  Gratis | Pngtree">
            <a:extLst>
              <a:ext uri="{FF2B5EF4-FFF2-40B4-BE49-F238E27FC236}">
                <a16:creationId xmlns:a16="http://schemas.microsoft.com/office/drawing/2014/main" id="{983549CB-F187-0D74-0586-5BF38BA2626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819"/>
          <a:stretch/>
        </p:blipFill>
        <p:spPr bwMode="auto">
          <a:xfrm>
            <a:off x="3774295" y="210491"/>
            <a:ext cx="2289089" cy="2041433"/>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Archivo del lago PNG | PNG Mart">
            <a:extLst>
              <a:ext uri="{FF2B5EF4-FFF2-40B4-BE49-F238E27FC236}">
                <a16:creationId xmlns:a16="http://schemas.microsoft.com/office/drawing/2014/main" id="{041278ED-1479-474E-32A5-64B6705D71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4295" y="2027283"/>
            <a:ext cx="2567840" cy="2041433"/>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 ¿Qué son los acuíferos? - Tipos, cómo se forman, caracteristicas y más">
            <a:extLst>
              <a:ext uri="{FF2B5EF4-FFF2-40B4-BE49-F238E27FC236}">
                <a16:creationId xmlns:a16="http://schemas.microsoft.com/office/drawing/2014/main" id="{FB5AF0DA-2D10-4152-7ECE-3A3A300C90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9009" y="3498024"/>
            <a:ext cx="3558411" cy="2846729"/>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3F5FCF3C-7644-6C37-CD68-879B24333F4A}"/>
              </a:ext>
            </a:extLst>
          </p:cNvPr>
          <p:cNvSpPr txBox="1"/>
          <p:nvPr/>
        </p:nvSpPr>
        <p:spPr>
          <a:xfrm>
            <a:off x="7221549" y="814255"/>
            <a:ext cx="4681417" cy="4524315"/>
          </a:xfrm>
          <a:prstGeom prst="rect">
            <a:avLst/>
          </a:prstGeom>
          <a:noFill/>
        </p:spPr>
        <p:txBody>
          <a:bodyPr wrap="square">
            <a:spAutoFit/>
          </a:bodyPr>
          <a:lstStyle/>
          <a:p>
            <a:pPr algn="ctr"/>
            <a:r>
              <a:rPr lang="es-CL" sz="3600" b="0" dirty="0">
                <a:solidFill>
                  <a:schemeClr val="bg1"/>
                </a:solidFill>
                <a:latin typeface="Arimo" panose="020B0604020202020204" pitchFamily="34" charset="0"/>
                <a:ea typeface="Arimo" panose="020B0604020202020204" pitchFamily="34" charset="0"/>
                <a:cs typeface="Arimo" panose="020B0604020202020204" pitchFamily="34" charset="0"/>
              </a:rPr>
              <a:t>Es el volumen de agua dulce consumida de las aguas superficiales (ríos, lagos y embalses) y subterráneas (acuíferos).</a:t>
            </a:r>
          </a:p>
        </p:txBody>
      </p:sp>
    </p:spTree>
    <p:extLst>
      <p:ext uri="{BB962C8B-B14F-4D97-AF65-F5344CB8AC3E}">
        <p14:creationId xmlns:p14="http://schemas.microsoft.com/office/powerpoint/2010/main" val="3851228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158BA1C-719C-D93D-8CCD-FDA54272F89E}"/>
              </a:ext>
            </a:extLst>
          </p:cNvPr>
          <p:cNvSpPr/>
          <p:nvPr/>
        </p:nvSpPr>
        <p:spPr>
          <a:xfrm>
            <a:off x="6726264" y="0"/>
            <a:ext cx="5465736" cy="6152827"/>
          </a:xfrm>
          <a:prstGeom prst="rect">
            <a:avLst/>
          </a:prstGeom>
          <a:solidFill>
            <a:srgbClr val="22B1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1266" name="Picture 2" descr="Huella hídrica - Miapetra - Calculemos nuestro impacto Ambiental">
            <a:extLst>
              <a:ext uri="{FF2B5EF4-FFF2-40B4-BE49-F238E27FC236}">
                <a16:creationId xmlns:a16="http://schemas.microsoft.com/office/drawing/2014/main" id="{A4B009D5-5C78-CFD9-38BB-479F5F7F0F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87" r="68380"/>
          <a:stretch/>
        </p:blipFill>
        <p:spPr bwMode="auto">
          <a:xfrm>
            <a:off x="1213945" y="403992"/>
            <a:ext cx="1939158" cy="2494320"/>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7DCE6242-6E0F-EAFE-4ABD-225F9FFAD95A}"/>
              </a:ext>
            </a:extLst>
          </p:cNvPr>
          <p:cNvSpPr/>
          <p:nvPr/>
        </p:nvSpPr>
        <p:spPr>
          <a:xfrm>
            <a:off x="956664" y="3036359"/>
            <a:ext cx="2190023" cy="923330"/>
          </a:xfrm>
          <a:prstGeom prst="rect">
            <a:avLst/>
          </a:prstGeom>
          <a:noFill/>
        </p:spPr>
        <p:txBody>
          <a:bodyPr wrap="none" lIns="91440" tIns="45720" rIns="91440" bIns="45720">
            <a:spAutoFit/>
          </a:bodyPr>
          <a:lstStyle/>
          <a:p>
            <a:pPr algn="ctr"/>
            <a:r>
              <a:rPr lang="es-ES" sz="5400" b="1" cap="none" spc="0" dirty="0">
                <a:ln w="0"/>
                <a:solidFill>
                  <a:srgbClr val="22B14C"/>
                </a:solidFill>
                <a:effectLst>
                  <a:outerShdw blurRad="38100" dist="19050" dir="2700000" algn="tl" rotWithShape="0">
                    <a:schemeClr val="dk1">
                      <a:alpha val="40000"/>
                    </a:schemeClr>
                  </a:outerShdw>
                </a:effectLst>
              </a:rPr>
              <a:t>VERDE</a:t>
            </a:r>
          </a:p>
        </p:txBody>
      </p:sp>
      <p:sp>
        <p:nvSpPr>
          <p:cNvPr id="6" name="CuadroTexto 5">
            <a:extLst>
              <a:ext uri="{FF2B5EF4-FFF2-40B4-BE49-F238E27FC236}">
                <a16:creationId xmlns:a16="http://schemas.microsoft.com/office/drawing/2014/main" id="{3F5FCF3C-7644-6C37-CD68-879B24333F4A}"/>
              </a:ext>
            </a:extLst>
          </p:cNvPr>
          <p:cNvSpPr txBox="1"/>
          <p:nvPr/>
        </p:nvSpPr>
        <p:spPr>
          <a:xfrm>
            <a:off x="7221549" y="1720772"/>
            <a:ext cx="4681417" cy="1754326"/>
          </a:xfrm>
          <a:prstGeom prst="rect">
            <a:avLst/>
          </a:prstGeom>
          <a:noFill/>
        </p:spPr>
        <p:txBody>
          <a:bodyPr wrap="square">
            <a:spAutoFit/>
          </a:bodyPr>
          <a:lstStyle/>
          <a:p>
            <a:pPr algn="ctr"/>
            <a:r>
              <a:rPr lang="es-ES" sz="3600" b="0" dirty="0">
                <a:solidFill>
                  <a:schemeClr val="bg1"/>
                </a:solidFill>
                <a:latin typeface="Arimo" panose="020B0604020202020204" pitchFamily="34" charset="0"/>
                <a:ea typeface="Arimo" panose="020B0604020202020204" pitchFamily="34" charset="0"/>
                <a:cs typeface="Arimo" panose="020B0604020202020204" pitchFamily="34" charset="0"/>
              </a:rPr>
              <a:t>Es el volumen de agua evaporada de los recursos hídricos. </a:t>
            </a:r>
          </a:p>
        </p:txBody>
      </p:sp>
      <p:pic>
        <p:nvPicPr>
          <p:cNvPr id="12290" name="Picture 2" descr="Descripcion De Imagen Lluvia">
            <a:extLst>
              <a:ext uri="{FF2B5EF4-FFF2-40B4-BE49-F238E27FC236}">
                <a16:creationId xmlns:a16="http://schemas.microsoft.com/office/drawing/2014/main" id="{2908DC12-BDB7-7F5E-2316-533AF0019D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6805" y="612927"/>
            <a:ext cx="3109912" cy="207645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Lluvia: ese extraño fenómeno">
            <a:extLst>
              <a:ext uri="{FF2B5EF4-FFF2-40B4-BE49-F238E27FC236}">
                <a16:creationId xmlns:a16="http://schemas.microsoft.com/office/drawing/2014/main" id="{D94732AF-3420-704D-03F8-AAB690FE16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7834" y="3396077"/>
            <a:ext cx="3841337" cy="2275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52130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9158BA1C-719C-D93D-8CCD-FDA54272F89E}"/>
              </a:ext>
            </a:extLst>
          </p:cNvPr>
          <p:cNvSpPr/>
          <p:nvPr/>
        </p:nvSpPr>
        <p:spPr>
          <a:xfrm>
            <a:off x="6726264" y="0"/>
            <a:ext cx="5465736" cy="6152827"/>
          </a:xfrm>
          <a:prstGeom prst="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1266" name="Picture 2" descr="Huella hídrica - Miapetra - Calculemos nuestro impacto Ambiental">
            <a:extLst>
              <a:ext uri="{FF2B5EF4-FFF2-40B4-BE49-F238E27FC236}">
                <a16:creationId xmlns:a16="http://schemas.microsoft.com/office/drawing/2014/main" id="{A4B009D5-5C78-CFD9-38BB-479F5F7F0F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5793"/>
          <a:stretch/>
        </p:blipFill>
        <p:spPr bwMode="auto">
          <a:xfrm>
            <a:off x="1213945" y="403992"/>
            <a:ext cx="1939158" cy="2494320"/>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7DCE6242-6E0F-EAFE-4ABD-225F9FFAD95A}"/>
              </a:ext>
            </a:extLst>
          </p:cNvPr>
          <p:cNvSpPr/>
          <p:nvPr/>
        </p:nvSpPr>
        <p:spPr>
          <a:xfrm>
            <a:off x="1238793" y="3036359"/>
            <a:ext cx="1625766" cy="923330"/>
          </a:xfrm>
          <a:prstGeom prst="rect">
            <a:avLst/>
          </a:prstGeom>
          <a:noFill/>
        </p:spPr>
        <p:txBody>
          <a:bodyPr wrap="none" lIns="91440" tIns="45720" rIns="91440" bIns="45720">
            <a:spAutoFit/>
          </a:bodyPr>
          <a:lstStyle/>
          <a:p>
            <a:pPr algn="ctr"/>
            <a:r>
              <a:rPr lang="es-ES" sz="5400" b="1" cap="none" spc="0" dirty="0">
                <a:ln w="0"/>
                <a:solidFill>
                  <a:srgbClr val="7F7F7F"/>
                </a:solidFill>
                <a:effectLst>
                  <a:outerShdw blurRad="38100" dist="19050" dir="2700000" algn="tl" rotWithShape="0">
                    <a:schemeClr val="dk1">
                      <a:alpha val="40000"/>
                    </a:schemeClr>
                  </a:outerShdw>
                </a:effectLst>
              </a:rPr>
              <a:t>GRIS</a:t>
            </a:r>
          </a:p>
        </p:txBody>
      </p:sp>
      <p:sp>
        <p:nvSpPr>
          <p:cNvPr id="6" name="CuadroTexto 5">
            <a:extLst>
              <a:ext uri="{FF2B5EF4-FFF2-40B4-BE49-F238E27FC236}">
                <a16:creationId xmlns:a16="http://schemas.microsoft.com/office/drawing/2014/main" id="{3F5FCF3C-7644-6C37-CD68-879B24333F4A}"/>
              </a:ext>
            </a:extLst>
          </p:cNvPr>
          <p:cNvSpPr txBox="1"/>
          <p:nvPr/>
        </p:nvSpPr>
        <p:spPr>
          <a:xfrm>
            <a:off x="7221549" y="144949"/>
            <a:ext cx="4681417" cy="5632311"/>
          </a:xfrm>
          <a:prstGeom prst="rect">
            <a:avLst/>
          </a:prstGeom>
          <a:noFill/>
        </p:spPr>
        <p:txBody>
          <a:bodyPr wrap="square">
            <a:spAutoFit/>
          </a:bodyPr>
          <a:lstStyle/>
          <a:p>
            <a:pPr algn="ctr"/>
            <a:r>
              <a:rPr lang="es-ES" sz="3600" b="0" dirty="0">
                <a:solidFill>
                  <a:schemeClr val="bg1"/>
                </a:solidFill>
                <a:latin typeface="Arimo" panose="020B0604020202020204" pitchFamily="34" charset="0"/>
                <a:ea typeface="Arimo" panose="020B0604020202020204" pitchFamily="34" charset="0"/>
                <a:cs typeface="Arimo" panose="020B0604020202020204" pitchFamily="34" charset="0"/>
              </a:rPr>
              <a:t>La cantidad de agua que es necesaria para diluir los contaminantes de forma que se mantengan o superen los niveles de calidad del agua, de acuerdo a los requisitos legales vigentes. . </a:t>
            </a:r>
          </a:p>
        </p:txBody>
      </p:sp>
      <p:pic>
        <p:nvPicPr>
          <p:cNvPr id="13314" name="Picture 2" descr="Qué es la HUELLA HÍDRICA - Definición, Tipos, Ejemplos y Cómo Calcularla">
            <a:extLst>
              <a:ext uri="{FF2B5EF4-FFF2-40B4-BE49-F238E27FC236}">
                <a16:creationId xmlns:a16="http://schemas.microsoft.com/office/drawing/2014/main" id="{4CE45B20-581E-606E-AC33-FCAD15B233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785" y="1436994"/>
            <a:ext cx="3198730" cy="3198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27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contenido 6">
            <a:extLst>
              <a:ext uri="{FF2B5EF4-FFF2-40B4-BE49-F238E27FC236}">
                <a16:creationId xmlns:a16="http://schemas.microsoft.com/office/drawing/2014/main" id="{4F16A656-AA69-C372-30DF-E4803E36C1CF}"/>
              </a:ext>
            </a:extLst>
          </p:cNvPr>
          <p:cNvSpPr>
            <a:spLocks noGrp="1"/>
          </p:cNvSpPr>
          <p:nvPr>
            <p:ph idx="1"/>
          </p:nvPr>
        </p:nvSpPr>
        <p:spPr>
          <a:xfrm>
            <a:off x="1447461" y="1846474"/>
            <a:ext cx="4576075" cy="426770"/>
          </a:xfrm>
        </p:spPr>
        <p:txBody>
          <a:bodyPr>
            <a:normAutofit fontScale="92500"/>
          </a:bodyPr>
          <a:lstStyle/>
          <a:p>
            <a:pPr marL="0" indent="0">
              <a:buNone/>
            </a:pPr>
            <a:r>
              <a:rPr lang="es-CL" sz="2400" b="1" dirty="0"/>
              <a:t>Además, se puede distinguir entre: </a:t>
            </a:r>
          </a:p>
          <a:p>
            <a:pPr marL="0" indent="0">
              <a:buNone/>
            </a:pPr>
            <a:endParaRPr lang="es-CL" dirty="0"/>
          </a:p>
          <a:p>
            <a:pPr marL="0" indent="0">
              <a:buNone/>
            </a:pPr>
            <a:endParaRPr lang="es-CL" dirty="0"/>
          </a:p>
        </p:txBody>
      </p:sp>
      <p:sp>
        <p:nvSpPr>
          <p:cNvPr id="7" name="CuadroTexto 6">
            <a:extLst>
              <a:ext uri="{FF2B5EF4-FFF2-40B4-BE49-F238E27FC236}">
                <a16:creationId xmlns:a16="http://schemas.microsoft.com/office/drawing/2014/main" id="{8D4A0B97-17B2-7E44-56E3-6BD9F97B1541}"/>
              </a:ext>
            </a:extLst>
          </p:cNvPr>
          <p:cNvSpPr txBox="1"/>
          <p:nvPr/>
        </p:nvSpPr>
        <p:spPr>
          <a:xfrm>
            <a:off x="1466127" y="3429000"/>
            <a:ext cx="6093372" cy="646331"/>
          </a:xfrm>
          <a:prstGeom prst="rect">
            <a:avLst/>
          </a:prstGeom>
          <a:noFill/>
        </p:spPr>
        <p:txBody>
          <a:bodyPr wrap="square">
            <a:spAutoFit/>
          </a:bodyPr>
          <a:lstStyle/>
          <a:p>
            <a:pPr algn="l"/>
            <a:r>
              <a:rPr lang="es-CL" b="0" dirty="0">
                <a:solidFill>
                  <a:schemeClr val="tx1"/>
                </a:solidFill>
              </a:rPr>
              <a:t>Es el uso de agua por parte del productor para la producción, fabricación o las actividades de mantenimiento.</a:t>
            </a:r>
          </a:p>
        </p:txBody>
      </p:sp>
      <p:sp>
        <p:nvSpPr>
          <p:cNvPr id="9" name="CuadroTexto 8">
            <a:extLst>
              <a:ext uri="{FF2B5EF4-FFF2-40B4-BE49-F238E27FC236}">
                <a16:creationId xmlns:a16="http://schemas.microsoft.com/office/drawing/2014/main" id="{E4767B54-4CAC-E934-B467-FAFD3C609BB0}"/>
              </a:ext>
            </a:extLst>
          </p:cNvPr>
          <p:cNvSpPr txBox="1"/>
          <p:nvPr/>
        </p:nvSpPr>
        <p:spPr>
          <a:xfrm>
            <a:off x="-460167" y="2760732"/>
            <a:ext cx="6093372" cy="369332"/>
          </a:xfrm>
          <a:prstGeom prst="rect">
            <a:avLst/>
          </a:prstGeom>
          <a:noFill/>
        </p:spPr>
        <p:txBody>
          <a:bodyPr wrap="square">
            <a:spAutoFit/>
          </a:bodyPr>
          <a:lstStyle/>
          <a:p>
            <a:pPr algn="ctr"/>
            <a:r>
              <a:rPr lang="es-CL" b="1" dirty="0">
                <a:solidFill>
                  <a:schemeClr val="tx1"/>
                </a:solidFill>
              </a:rPr>
              <a:t>- Huella hídrica directa</a:t>
            </a:r>
          </a:p>
        </p:txBody>
      </p:sp>
      <p:sp>
        <p:nvSpPr>
          <p:cNvPr id="11" name="CuadroTexto 10">
            <a:extLst>
              <a:ext uri="{FF2B5EF4-FFF2-40B4-BE49-F238E27FC236}">
                <a16:creationId xmlns:a16="http://schemas.microsoft.com/office/drawing/2014/main" id="{129082CC-3BD7-E84E-CB47-4DE6319545E5}"/>
              </a:ext>
            </a:extLst>
          </p:cNvPr>
          <p:cNvSpPr txBox="1"/>
          <p:nvPr/>
        </p:nvSpPr>
        <p:spPr>
          <a:xfrm>
            <a:off x="-464107" y="4571859"/>
            <a:ext cx="6369268" cy="369332"/>
          </a:xfrm>
          <a:prstGeom prst="rect">
            <a:avLst/>
          </a:prstGeom>
          <a:noFill/>
        </p:spPr>
        <p:txBody>
          <a:bodyPr wrap="square">
            <a:spAutoFit/>
          </a:bodyPr>
          <a:lstStyle/>
          <a:p>
            <a:pPr algn="ctr"/>
            <a:r>
              <a:rPr lang="es-CL" b="1" dirty="0">
                <a:solidFill>
                  <a:schemeClr val="tx1"/>
                </a:solidFill>
              </a:rPr>
              <a:t>- Huella hídrica indirecta </a:t>
            </a:r>
          </a:p>
        </p:txBody>
      </p:sp>
      <p:sp>
        <p:nvSpPr>
          <p:cNvPr id="13" name="CuadroTexto 12">
            <a:extLst>
              <a:ext uri="{FF2B5EF4-FFF2-40B4-BE49-F238E27FC236}">
                <a16:creationId xmlns:a16="http://schemas.microsoft.com/office/drawing/2014/main" id="{7B5EBC8F-A7B4-8687-AEC6-765452513890}"/>
              </a:ext>
            </a:extLst>
          </p:cNvPr>
          <p:cNvSpPr txBox="1"/>
          <p:nvPr/>
        </p:nvSpPr>
        <p:spPr>
          <a:xfrm>
            <a:off x="1483018" y="5147794"/>
            <a:ext cx="6369268" cy="369332"/>
          </a:xfrm>
          <a:prstGeom prst="rect">
            <a:avLst/>
          </a:prstGeom>
          <a:noFill/>
        </p:spPr>
        <p:txBody>
          <a:bodyPr wrap="square">
            <a:spAutoFit/>
          </a:bodyPr>
          <a:lstStyle/>
          <a:p>
            <a:r>
              <a:rPr lang="es-CL" dirty="0"/>
              <a:t>Es el uso del agua en la cadena de distribución del productor. </a:t>
            </a:r>
          </a:p>
        </p:txBody>
      </p:sp>
      <p:pic>
        <p:nvPicPr>
          <p:cNvPr id="14" name="Picture 2" descr="Tu huella hídrica. El agua directa e indirecta. |">
            <a:extLst>
              <a:ext uri="{FF2B5EF4-FFF2-40B4-BE49-F238E27FC236}">
                <a16:creationId xmlns:a16="http://schemas.microsoft.com/office/drawing/2014/main" id="{A599C2CC-3EEF-4595-0B9F-02AF020E88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2286" y="612228"/>
            <a:ext cx="3499756" cy="2333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7145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6350" y="-6349"/>
            <a:ext cx="12082779" cy="884554"/>
          </a:xfrm>
          <a:custGeom>
            <a:avLst/>
            <a:gdLst/>
            <a:ahLst/>
            <a:cxnLst/>
            <a:rect l="l" t="t" r="r" b="b"/>
            <a:pathLst>
              <a:path w="18124168" h="1326831">
                <a:moveTo>
                  <a:pt x="0" y="0"/>
                </a:moveTo>
                <a:lnTo>
                  <a:pt x="18124168" y="0"/>
                </a:lnTo>
                <a:lnTo>
                  <a:pt x="18124168" y="1326831"/>
                </a:lnTo>
                <a:lnTo>
                  <a:pt x="0" y="13268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s-CO" sz="1200"/>
          </a:p>
        </p:txBody>
      </p:sp>
      <p:sp>
        <p:nvSpPr>
          <p:cNvPr id="4" name="TextBox 4"/>
          <p:cNvSpPr txBox="1"/>
          <p:nvPr/>
        </p:nvSpPr>
        <p:spPr>
          <a:xfrm>
            <a:off x="353210" y="5495290"/>
            <a:ext cx="3766784" cy="230832"/>
          </a:xfrm>
          <a:prstGeom prst="rect">
            <a:avLst/>
          </a:prstGeom>
        </p:spPr>
        <p:txBody>
          <a:bodyPr lIns="0" tIns="0" rIns="0" bIns="0" rtlCol="0" anchor="t">
            <a:spAutoFit/>
          </a:bodyPr>
          <a:lstStyle/>
          <a:p>
            <a:pPr>
              <a:lnSpc>
                <a:spcPts val="1800"/>
              </a:lnSpc>
            </a:pPr>
            <a:r>
              <a:rPr lang="en-US" sz="1500" spc="-79">
                <a:solidFill>
                  <a:srgbClr val="000000"/>
                </a:solidFill>
                <a:latin typeface="Open Sans"/>
              </a:rPr>
              <a:t>Fuente: Imágenes de Google.</a:t>
            </a:r>
          </a:p>
        </p:txBody>
      </p:sp>
      <p:sp>
        <p:nvSpPr>
          <p:cNvPr id="5" name="Freeform 5"/>
          <p:cNvSpPr/>
          <p:nvPr/>
        </p:nvSpPr>
        <p:spPr>
          <a:xfrm>
            <a:off x="412564" y="963473"/>
            <a:ext cx="3648075" cy="1999848"/>
          </a:xfrm>
          <a:custGeom>
            <a:avLst/>
            <a:gdLst/>
            <a:ahLst/>
            <a:cxnLst/>
            <a:rect l="l" t="t" r="r" b="b"/>
            <a:pathLst>
              <a:path w="5472112" h="2999772">
                <a:moveTo>
                  <a:pt x="0" y="0"/>
                </a:moveTo>
                <a:lnTo>
                  <a:pt x="5472112" y="0"/>
                </a:lnTo>
                <a:lnTo>
                  <a:pt x="5472112" y="2999772"/>
                </a:lnTo>
                <a:lnTo>
                  <a:pt x="0" y="2999772"/>
                </a:lnTo>
                <a:lnTo>
                  <a:pt x="0" y="0"/>
                </a:lnTo>
                <a:close/>
              </a:path>
            </a:pathLst>
          </a:custGeom>
          <a:blipFill>
            <a:blip r:embed="rId4"/>
            <a:stretch>
              <a:fillRect/>
            </a:stretch>
          </a:blipFill>
        </p:spPr>
        <p:txBody>
          <a:bodyPr/>
          <a:lstStyle/>
          <a:p>
            <a:endParaRPr lang="es-CO" sz="1200"/>
          </a:p>
        </p:txBody>
      </p:sp>
      <p:sp>
        <p:nvSpPr>
          <p:cNvPr id="6" name="Freeform 6"/>
          <p:cNvSpPr/>
          <p:nvPr/>
        </p:nvSpPr>
        <p:spPr>
          <a:xfrm>
            <a:off x="4329978" y="1109156"/>
            <a:ext cx="3048000" cy="2037087"/>
          </a:xfrm>
          <a:custGeom>
            <a:avLst/>
            <a:gdLst/>
            <a:ahLst/>
            <a:cxnLst/>
            <a:rect l="l" t="t" r="r" b="b"/>
            <a:pathLst>
              <a:path w="4572000" h="3055630">
                <a:moveTo>
                  <a:pt x="0" y="0"/>
                </a:moveTo>
                <a:lnTo>
                  <a:pt x="4572000" y="0"/>
                </a:lnTo>
                <a:lnTo>
                  <a:pt x="4572000" y="3055630"/>
                </a:lnTo>
                <a:lnTo>
                  <a:pt x="0" y="3055630"/>
                </a:lnTo>
                <a:lnTo>
                  <a:pt x="0" y="0"/>
                </a:lnTo>
                <a:close/>
              </a:path>
            </a:pathLst>
          </a:custGeom>
          <a:blipFill>
            <a:blip r:embed="rId5"/>
            <a:stretch>
              <a:fillRect/>
            </a:stretch>
          </a:blipFill>
        </p:spPr>
        <p:txBody>
          <a:bodyPr/>
          <a:lstStyle/>
          <a:p>
            <a:endParaRPr lang="es-CO" sz="1200"/>
          </a:p>
        </p:txBody>
      </p:sp>
      <p:sp>
        <p:nvSpPr>
          <p:cNvPr id="7" name="Freeform 7"/>
          <p:cNvSpPr/>
          <p:nvPr/>
        </p:nvSpPr>
        <p:spPr>
          <a:xfrm>
            <a:off x="7605169" y="1109156"/>
            <a:ext cx="3648075" cy="2302638"/>
          </a:xfrm>
          <a:custGeom>
            <a:avLst/>
            <a:gdLst/>
            <a:ahLst/>
            <a:cxnLst/>
            <a:rect l="l" t="t" r="r" b="b"/>
            <a:pathLst>
              <a:path w="5472113" h="3453957">
                <a:moveTo>
                  <a:pt x="0" y="0"/>
                </a:moveTo>
                <a:lnTo>
                  <a:pt x="5472113" y="0"/>
                </a:lnTo>
                <a:lnTo>
                  <a:pt x="5472113" y="3453957"/>
                </a:lnTo>
                <a:lnTo>
                  <a:pt x="0" y="3453957"/>
                </a:lnTo>
                <a:lnTo>
                  <a:pt x="0" y="0"/>
                </a:lnTo>
                <a:close/>
              </a:path>
            </a:pathLst>
          </a:custGeom>
          <a:blipFill>
            <a:blip r:embed="rId6"/>
            <a:stretch>
              <a:fillRect/>
            </a:stretch>
          </a:blipFill>
        </p:spPr>
        <p:txBody>
          <a:bodyPr/>
          <a:lstStyle/>
          <a:p>
            <a:endParaRPr lang="es-CO" sz="1200"/>
          </a:p>
        </p:txBody>
      </p:sp>
      <p:sp>
        <p:nvSpPr>
          <p:cNvPr id="8" name="Freeform 8"/>
          <p:cNvSpPr/>
          <p:nvPr/>
        </p:nvSpPr>
        <p:spPr>
          <a:xfrm>
            <a:off x="3957094" y="3383544"/>
            <a:ext cx="3295197" cy="2476105"/>
          </a:xfrm>
          <a:custGeom>
            <a:avLst/>
            <a:gdLst/>
            <a:ahLst/>
            <a:cxnLst/>
            <a:rect l="l" t="t" r="r" b="b"/>
            <a:pathLst>
              <a:path w="4942795" h="3714158">
                <a:moveTo>
                  <a:pt x="0" y="0"/>
                </a:moveTo>
                <a:lnTo>
                  <a:pt x="4942795" y="0"/>
                </a:lnTo>
                <a:lnTo>
                  <a:pt x="4942795" y="3714158"/>
                </a:lnTo>
                <a:lnTo>
                  <a:pt x="0" y="3714158"/>
                </a:lnTo>
                <a:lnTo>
                  <a:pt x="0" y="0"/>
                </a:lnTo>
                <a:close/>
              </a:path>
            </a:pathLst>
          </a:custGeom>
          <a:blipFill>
            <a:blip r:embed="rId7"/>
            <a:stretch>
              <a:fillRect/>
            </a:stretch>
          </a:blipFill>
        </p:spPr>
        <p:txBody>
          <a:bodyPr/>
          <a:lstStyle/>
          <a:p>
            <a:endParaRPr lang="es-CO" sz="1200"/>
          </a:p>
        </p:txBody>
      </p:sp>
      <p:sp>
        <p:nvSpPr>
          <p:cNvPr id="9" name="Freeform 9"/>
          <p:cNvSpPr/>
          <p:nvPr/>
        </p:nvSpPr>
        <p:spPr>
          <a:xfrm>
            <a:off x="7459475" y="3689229"/>
            <a:ext cx="4309825" cy="2170420"/>
          </a:xfrm>
          <a:custGeom>
            <a:avLst/>
            <a:gdLst/>
            <a:ahLst/>
            <a:cxnLst/>
            <a:rect l="l" t="t" r="r" b="b"/>
            <a:pathLst>
              <a:path w="6464737" h="3255630">
                <a:moveTo>
                  <a:pt x="0" y="0"/>
                </a:moveTo>
                <a:lnTo>
                  <a:pt x="6464738" y="0"/>
                </a:lnTo>
                <a:lnTo>
                  <a:pt x="6464738" y="3255630"/>
                </a:lnTo>
                <a:lnTo>
                  <a:pt x="0" y="3255630"/>
                </a:lnTo>
                <a:lnTo>
                  <a:pt x="0" y="0"/>
                </a:lnTo>
                <a:close/>
              </a:path>
            </a:pathLst>
          </a:custGeom>
          <a:blipFill>
            <a:blip r:embed="rId8"/>
            <a:stretch>
              <a:fillRect r="-332"/>
            </a:stretch>
          </a:blipFill>
        </p:spPr>
        <p:txBody>
          <a:bodyPr/>
          <a:lstStyle/>
          <a:p>
            <a:endParaRPr lang="es-CO" sz="1200"/>
          </a:p>
        </p:txBody>
      </p:sp>
      <p:sp>
        <p:nvSpPr>
          <p:cNvPr id="10" name="Freeform 10"/>
          <p:cNvSpPr/>
          <p:nvPr/>
        </p:nvSpPr>
        <p:spPr>
          <a:xfrm>
            <a:off x="454714" y="3132430"/>
            <a:ext cx="3400878" cy="2353969"/>
          </a:xfrm>
          <a:custGeom>
            <a:avLst/>
            <a:gdLst/>
            <a:ahLst/>
            <a:cxnLst/>
            <a:rect l="l" t="t" r="r" b="b"/>
            <a:pathLst>
              <a:path w="5101317" h="3530953">
                <a:moveTo>
                  <a:pt x="0" y="0"/>
                </a:moveTo>
                <a:lnTo>
                  <a:pt x="5101316" y="0"/>
                </a:lnTo>
                <a:lnTo>
                  <a:pt x="5101316" y="3530953"/>
                </a:lnTo>
                <a:lnTo>
                  <a:pt x="0" y="3530953"/>
                </a:lnTo>
                <a:lnTo>
                  <a:pt x="0" y="0"/>
                </a:lnTo>
                <a:close/>
              </a:path>
            </a:pathLst>
          </a:custGeom>
          <a:blipFill>
            <a:blip r:embed="rId9"/>
            <a:stretch>
              <a:fillRect r="-11897"/>
            </a:stretch>
          </a:blipFill>
        </p:spPr>
        <p:txBody>
          <a:bodyPr/>
          <a:lstStyle/>
          <a:p>
            <a:endParaRPr lang="es-CO" sz="1200"/>
          </a:p>
        </p:txBody>
      </p:sp>
      <p:sp>
        <p:nvSpPr>
          <p:cNvPr id="11" name="Freeform 11"/>
          <p:cNvSpPr/>
          <p:nvPr/>
        </p:nvSpPr>
        <p:spPr>
          <a:xfrm>
            <a:off x="3505107" y="1472602"/>
            <a:ext cx="1229775" cy="372007"/>
          </a:xfrm>
          <a:custGeom>
            <a:avLst/>
            <a:gdLst/>
            <a:ahLst/>
            <a:cxnLst/>
            <a:rect l="l" t="t" r="r" b="b"/>
            <a:pathLst>
              <a:path w="1844663" h="558011">
                <a:moveTo>
                  <a:pt x="0" y="0"/>
                </a:moveTo>
                <a:lnTo>
                  <a:pt x="1844664" y="0"/>
                </a:lnTo>
                <a:lnTo>
                  <a:pt x="1844664" y="558010"/>
                </a:lnTo>
                <a:lnTo>
                  <a:pt x="0" y="55801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CO" sz="1200"/>
          </a:p>
        </p:txBody>
      </p:sp>
      <p:sp>
        <p:nvSpPr>
          <p:cNvPr id="12" name="TextBox 12"/>
          <p:cNvSpPr txBox="1"/>
          <p:nvPr/>
        </p:nvSpPr>
        <p:spPr>
          <a:xfrm>
            <a:off x="3801235" y="47552"/>
            <a:ext cx="4352164" cy="615553"/>
          </a:xfrm>
          <a:prstGeom prst="rect">
            <a:avLst/>
          </a:prstGeom>
        </p:spPr>
        <p:txBody>
          <a:bodyPr lIns="0" tIns="0" rIns="0" bIns="0" rtlCol="0" anchor="t">
            <a:spAutoFit/>
          </a:bodyPr>
          <a:lstStyle/>
          <a:p>
            <a:pPr algn="ctr">
              <a:lnSpc>
                <a:spcPts val="4800"/>
              </a:lnSpc>
            </a:pPr>
            <a:r>
              <a:rPr lang="en-US" sz="4000" spc="-45">
                <a:solidFill>
                  <a:srgbClr val="FFFFFF"/>
                </a:solidFill>
                <a:latin typeface="Arial Bold"/>
              </a:rPr>
              <a:t>INTRODUCCIÓN</a:t>
            </a:r>
          </a:p>
        </p:txBody>
      </p:sp>
      <p:sp>
        <p:nvSpPr>
          <p:cNvPr id="13" name="Freeform 13"/>
          <p:cNvSpPr/>
          <p:nvPr/>
        </p:nvSpPr>
        <p:spPr>
          <a:xfrm>
            <a:off x="6844588" y="1472602"/>
            <a:ext cx="1229775" cy="372007"/>
          </a:xfrm>
          <a:custGeom>
            <a:avLst/>
            <a:gdLst/>
            <a:ahLst/>
            <a:cxnLst/>
            <a:rect l="l" t="t" r="r" b="b"/>
            <a:pathLst>
              <a:path w="1844663" h="558011">
                <a:moveTo>
                  <a:pt x="0" y="0"/>
                </a:moveTo>
                <a:lnTo>
                  <a:pt x="1844663" y="0"/>
                </a:lnTo>
                <a:lnTo>
                  <a:pt x="1844663" y="558010"/>
                </a:lnTo>
                <a:lnTo>
                  <a:pt x="0" y="55801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CO" sz="1200"/>
          </a:p>
        </p:txBody>
      </p:sp>
      <p:sp>
        <p:nvSpPr>
          <p:cNvPr id="14" name="Freeform 14"/>
          <p:cNvSpPr/>
          <p:nvPr/>
        </p:nvSpPr>
        <p:spPr>
          <a:xfrm rot="5231938">
            <a:off x="10422527" y="3242997"/>
            <a:ext cx="1229775" cy="372007"/>
          </a:xfrm>
          <a:custGeom>
            <a:avLst/>
            <a:gdLst/>
            <a:ahLst/>
            <a:cxnLst/>
            <a:rect l="l" t="t" r="r" b="b"/>
            <a:pathLst>
              <a:path w="1844663" h="558011">
                <a:moveTo>
                  <a:pt x="0" y="0"/>
                </a:moveTo>
                <a:lnTo>
                  <a:pt x="1844664" y="0"/>
                </a:lnTo>
                <a:lnTo>
                  <a:pt x="1844664" y="558010"/>
                </a:lnTo>
                <a:lnTo>
                  <a:pt x="0" y="55801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CO" sz="1200"/>
          </a:p>
        </p:txBody>
      </p:sp>
      <p:sp>
        <p:nvSpPr>
          <p:cNvPr id="15" name="Freeform 15"/>
          <p:cNvSpPr/>
          <p:nvPr/>
        </p:nvSpPr>
        <p:spPr>
          <a:xfrm rot="-10694499">
            <a:off x="6844588" y="4309415"/>
            <a:ext cx="1229775" cy="372007"/>
          </a:xfrm>
          <a:custGeom>
            <a:avLst/>
            <a:gdLst/>
            <a:ahLst/>
            <a:cxnLst/>
            <a:rect l="l" t="t" r="r" b="b"/>
            <a:pathLst>
              <a:path w="1844663" h="558011">
                <a:moveTo>
                  <a:pt x="0" y="0"/>
                </a:moveTo>
                <a:lnTo>
                  <a:pt x="1844663" y="0"/>
                </a:lnTo>
                <a:lnTo>
                  <a:pt x="1844663" y="558010"/>
                </a:lnTo>
                <a:lnTo>
                  <a:pt x="0" y="55801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CO" sz="1200"/>
          </a:p>
        </p:txBody>
      </p:sp>
      <p:sp>
        <p:nvSpPr>
          <p:cNvPr id="16" name="Freeform 16"/>
          <p:cNvSpPr/>
          <p:nvPr/>
        </p:nvSpPr>
        <p:spPr>
          <a:xfrm rot="-10694499">
            <a:off x="3342207" y="3503226"/>
            <a:ext cx="1229775" cy="372007"/>
          </a:xfrm>
          <a:custGeom>
            <a:avLst/>
            <a:gdLst/>
            <a:ahLst/>
            <a:cxnLst/>
            <a:rect l="l" t="t" r="r" b="b"/>
            <a:pathLst>
              <a:path w="1844663" h="558011">
                <a:moveTo>
                  <a:pt x="0" y="0"/>
                </a:moveTo>
                <a:lnTo>
                  <a:pt x="1844664" y="0"/>
                </a:lnTo>
                <a:lnTo>
                  <a:pt x="1844664" y="558011"/>
                </a:lnTo>
                <a:lnTo>
                  <a:pt x="0" y="5580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CO" sz="120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1659</TotalTime>
  <Words>1321</Words>
  <Application>Microsoft Office PowerPoint</Application>
  <PresentationFormat>Panorámica</PresentationFormat>
  <Paragraphs>98</Paragraphs>
  <Slides>24</Slides>
  <Notes>3</Notes>
  <HiddenSlides>0</HiddenSlides>
  <MMClips>0</MMClips>
  <ScaleCrop>false</ScaleCrop>
  <HeadingPairs>
    <vt:vector size="6" baseType="variant">
      <vt:variant>
        <vt:lpstr>Fuentes usadas</vt:lpstr>
      </vt:variant>
      <vt:variant>
        <vt:i4>17</vt:i4>
      </vt:variant>
      <vt:variant>
        <vt:lpstr>Tema</vt:lpstr>
      </vt:variant>
      <vt:variant>
        <vt:i4>1</vt:i4>
      </vt:variant>
      <vt:variant>
        <vt:lpstr>Títulos de diapositiva</vt:lpstr>
      </vt:variant>
      <vt:variant>
        <vt:i4>24</vt:i4>
      </vt:variant>
    </vt:vector>
  </HeadingPairs>
  <TitlesOfParts>
    <vt:vector size="42" baseType="lpstr">
      <vt:lpstr>Aptos Black</vt:lpstr>
      <vt:lpstr>Arial</vt:lpstr>
      <vt:lpstr>Arial Bold</vt:lpstr>
      <vt:lpstr>Arimo</vt:lpstr>
      <vt:lpstr>Bobby Jones</vt:lpstr>
      <vt:lpstr>Calibri</vt:lpstr>
      <vt:lpstr>Comica</vt:lpstr>
      <vt:lpstr>Franklin Gothic Book</vt:lpstr>
      <vt:lpstr>Franklin Gothic Medium</vt:lpstr>
      <vt:lpstr>Montserrat Bold</vt:lpstr>
      <vt:lpstr>Montserrat Extra-Bold</vt:lpstr>
      <vt:lpstr>Montserrat Extra-Bold Bold</vt:lpstr>
      <vt:lpstr>Open Sans</vt:lpstr>
      <vt:lpstr>Open Sans Bold</vt:lpstr>
      <vt:lpstr>Open Sans Extra Bold</vt:lpstr>
      <vt:lpstr>Open Sans Light Bold</vt:lpstr>
      <vt:lpstr>Zing Rust Base</vt:lpstr>
      <vt:lpstr>Tema de Office</vt:lpstr>
      <vt:lpstr>Presentación de PowerPoint</vt:lpstr>
      <vt:lpstr>Presentación de PowerPoint</vt:lpstr>
      <vt:lpstr>Presentación de PowerPoint</vt:lpstr>
      <vt:lpstr>Razones Para Calcular la Huella Hídrica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ADMINISTRATIVO OFFICE</dc:creator>
  <cp:lastModifiedBy>YURLEY PAOLA  VILLABONA DURAN</cp:lastModifiedBy>
  <cp:revision>28</cp:revision>
  <dcterms:created xsi:type="dcterms:W3CDTF">2020-06-03T22:02:27Z</dcterms:created>
  <dcterms:modified xsi:type="dcterms:W3CDTF">2023-09-27T20:18:03Z</dcterms:modified>
</cp:coreProperties>
</file>