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25" r:id="rId3"/>
    <p:sldId id="326" r:id="rId4"/>
    <p:sldId id="327" r:id="rId5"/>
    <p:sldId id="328" r:id="rId6"/>
    <p:sldId id="329" r:id="rId7"/>
    <p:sldId id="330" r:id="rId8"/>
    <p:sldId id="331" r:id="rId9"/>
    <p:sldId id="332" r:id="rId10"/>
    <p:sldId id="333" r:id="rId11"/>
    <p:sldId id="334" r:id="rId12"/>
    <p:sldId id="336" r:id="rId13"/>
    <p:sldId id="337" r:id="rId14"/>
    <p:sldId id="335" r:id="rId15"/>
    <p:sldId id="338" r:id="rId16"/>
    <p:sldId id="339" r:id="rId17"/>
    <p:sldId id="340" r:id="rId18"/>
    <p:sldId id="342" r:id="rId19"/>
    <p:sldId id="353" r:id="rId20"/>
    <p:sldId id="343" r:id="rId21"/>
    <p:sldId id="344" r:id="rId22"/>
    <p:sldId id="352" r:id="rId23"/>
    <p:sldId id="345" r:id="rId24"/>
    <p:sldId id="346" r:id="rId25"/>
    <p:sldId id="347" r:id="rId26"/>
    <p:sldId id="258" r:id="rId2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88"/>
    <p:restoredTop sz="96327"/>
  </p:normalViewPr>
  <p:slideViewPr>
    <p:cSldViewPr snapToGrid="0">
      <p:cViewPr varScale="1">
        <p:scale>
          <a:sx n="110" d="100"/>
          <a:sy n="110" d="100"/>
        </p:scale>
        <p:origin x="55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ivandariosanchezgaleano/Documents/UNIQUINDIO%20/2018/2018-II/PRESENCIAL%20/GEOHISTORIA%20/Datos%20graficados%20.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ivandariosanchez/Documents/UNIQUINDIO%20/INFORMACIO&#769;N%20GENERAL%20/TURISMO%20/ESTADISTICAS%20/Aportes%20del%20turismo.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1" i="0" u="none" strike="noStrike" kern="1200" spc="0" baseline="0">
                <a:solidFill>
                  <a:schemeClr val="tx1"/>
                </a:solidFill>
                <a:latin typeface="+mn-lt"/>
                <a:ea typeface="+mn-ea"/>
                <a:cs typeface="+mn-cs"/>
              </a:defRPr>
            </a:pPr>
            <a:r>
              <a:rPr lang="es-ES_tradnl" b="1" dirty="0">
                <a:solidFill>
                  <a:schemeClr val="tx1"/>
                </a:solidFill>
              </a:rPr>
              <a:t>Hist</a:t>
            </a:r>
            <a:r>
              <a:rPr lang="es-ES" b="1" dirty="0">
                <a:solidFill>
                  <a:schemeClr val="tx1"/>
                </a:solidFill>
              </a:rPr>
              <a:t>ó</a:t>
            </a:r>
            <a:r>
              <a:rPr lang="es-ES_tradnl" b="1" dirty="0">
                <a:solidFill>
                  <a:schemeClr val="tx1"/>
                </a:solidFill>
              </a:rPr>
              <a:t>rico - Turistas en el Mundo   </a:t>
            </a:r>
          </a:p>
        </c:rich>
      </c:tx>
      <c:overlay val="0"/>
      <c:spPr>
        <a:noFill/>
        <a:ln>
          <a:noFill/>
        </a:ln>
        <a:effectLst/>
      </c:spPr>
      <c:txPr>
        <a:bodyPr rot="0" spcFirstLastPara="1" vertOverflow="ellipsis" vert="horz" wrap="square" anchor="ctr" anchorCtr="1"/>
        <a:lstStyle/>
        <a:p>
          <a:pPr>
            <a:defRPr sz="2160" b="1" i="0" u="none" strike="noStrike" kern="1200" spc="0" baseline="0">
              <a:solidFill>
                <a:schemeClr val="tx1"/>
              </a:solidFill>
              <a:latin typeface="+mn-lt"/>
              <a:ea typeface="+mn-ea"/>
              <a:cs typeface="+mn-cs"/>
            </a:defRPr>
          </a:pPr>
          <a:endParaRPr lang="es-CO"/>
        </a:p>
      </c:txPr>
    </c:title>
    <c:autoTitleDeleted val="0"/>
    <c:plotArea>
      <c:layout/>
      <c:barChart>
        <c:barDir val="col"/>
        <c:grouping val="clustered"/>
        <c:varyColors val="0"/>
        <c:ser>
          <c:idx val="0"/>
          <c:order val="0"/>
          <c:tx>
            <c:strRef>
              <c:f>Hoja1!$A$4</c:f>
              <c:strCache>
                <c:ptCount val="1"/>
                <c:pt idx="0">
                  <c:v>Turistas </c:v>
                </c:pt>
              </c:strCache>
            </c:strRef>
          </c:tx>
          <c:spPr>
            <a:solidFill>
              <a:schemeClr val="accent1"/>
            </a:solidFill>
            <a:ln>
              <a:noFill/>
            </a:ln>
            <a:effectLst/>
          </c:spPr>
          <c:invertIfNegative val="0"/>
          <c:cat>
            <c:multiLvlStrRef>
              <c:f>Hoja1!$B$1:$F$3</c:f>
              <c:multiLvlStrCache>
                <c:ptCount val="5"/>
                <c:lvl>
                  <c:pt idx="0">
                    <c:v>1.950</c:v>
                  </c:pt>
                  <c:pt idx="1">
                    <c:v>1.980</c:v>
                  </c:pt>
                  <c:pt idx="2">
                    <c:v>2.000</c:v>
                  </c:pt>
                  <c:pt idx="3">
                    <c:v>2.016</c:v>
                  </c:pt>
                  <c:pt idx="4">
                    <c:v>2.030</c:v>
                  </c:pt>
                </c:lvl>
                <c:lvl>
                  <c:pt idx="0">
                    <c:v>Año </c:v>
                  </c:pt>
                </c:lvl>
              </c:multiLvlStrCache>
            </c:multiLvlStrRef>
          </c:cat>
          <c:val>
            <c:numRef>
              <c:f>Hoja1!$B$4:$F$4</c:f>
              <c:numCache>
                <c:formatCode>#,##0</c:formatCode>
                <c:ptCount val="5"/>
                <c:pt idx="0">
                  <c:v>25</c:v>
                </c:pt>
                <c:pt idx="1">
                  <c:v>278</c:v>
                </c:pt>
                <c:pt idx="2">
                  <c:v>674</c:v>
                </c:pt>
                <c:pt idx="3">
                  <c:v>1235</c:v>
                </c:pt>
                <c:pt idx="4">
                  <c:v>1800</c:v>
                </c:pt>
              </c:numCache>
            </c:numRef>
          </c:val>
          <c:extLst>
            <c:ext xmlns:c16="http://schemas.microsoft.com/office/drawing/2014/chart" uri="{C3380CC4-5D6E-409C-BE32-E72D297353CC}">
              <c16:uniqueId val="{00000000-3B1D-294C-850F-981CEC68893B}"/>
            </c:ext>
          </c:extLst>
        </c:ser>
        <c:dLbls>
          <c:showLegendKey val="0"/>
          <c:showVal val="0"/>
          <c:showCatName val="0"/>
          <c:showSerName val="0"/>
          <c:showPercent val="0"/>
          <c:showBubbleSize val="0"/>
        </c:dLbls>
        <c:gapWidth val="219"/>
        <c:overlap val="-27"/>
        <c:axId val="-2106884640"/>
        <c:axId val="-2105880672"/>
      </c:barChart>
      <c:catAx>
        <c:axId val="-2106884640"/>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s-CO"/>
          </a:p>
        </c:txPr>
        <c:crossAx val="-2105880672"/>
        <c:crosses val="autoZero"/>
        <c:auto val="1"/>
        <c:lblAlgn val="ctr"/>
        <c:lblOffset val="100"/>
        <c:noMultiLvlLbl val="0"/>
      </c:catAx>
      <c:valAx>
        <c:axId val="-21058806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solidFill>
                <a:latin typeface="+mn-lt"/>
                <a:ea typeface="+mn-ea"/>
                <a:cs typeface="+mn-cs"/>
              </a:defRPr>
            </a:pPr>
            <a:endParaRPr lang="es-CO"/>
          </a:p>
        </c:txPr>
        <c:crossAx val="-2106884640"/>
        <c:crosses val="autoZero"/>
        <c:crossBetween val="between"/>
      </c:valAx>
      <c:spPr>
        <a:noFill/>
        <a:ln>
          <a:noFill/>
        </a:ln>
        <a:effectLst/>
      </c:spPr>
    </c:plotArea>
    <c:plotVisOnly val="1"/>
    <c:dispBlanksAs val="gap"/>
    <c:showDLblsOverMax val="0"/>
  </c:chart>
  <c:spPr>
    <a:noFill/>
    <a:ln>
      <a:noFill/>
    </a:ln>
    <a:effectLst/>
  </c:spPr>
  <c:txPr>
    <a:bodyPr/>
    <a:lstStyle/>
    <a:p>
      <a:pPr>
        <a:defRPr sz="1800"/>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MX"/>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r>
              <a:rPr lang="es-MX"/>
              <a:t>Aportes del turismo en Colombia</a:t>
            </a:r>
          </a:p>
        </c:rich>
      </c:tx>
      <c:overlay val="0"/>
      <c:spPr>
        <a:noFill/>
        <a:ln>
          <a:noFill/>
        </a:ln>
        <a:effectLst/>
      </c:spPr>
      <c:txPr>
        <a:bodyPr rot="0" spcFirstLastPara="1" vertOverflow="ellipsis" vert="horz" wrap="square" anchor="ctr" anchorCtr="1"/>
        <a:lstStyle/>
        <a:p>
          <a:pPr>
            <a:defRPr sz="1800" b="1" i="0" u="none" strike="noStrike" kern="1200" cap="all" spc="150" baseline="0">
              <a:solidFill>
                <a:schemeClr val="tx1">
                  <a:lumMod val="50000"/>
                  <a:lumOff val="50000"/>
                </a:schemeClr>
              </a:solidFill>
              <a:latin typeface="+mn-lt"/>
              <a:ea typeface="+mn-ea"/>
              <a:cs typeface="+mn-cs"/>
            </a:defRPr>
          </a:pPr>
          <a:endParaRPr lang="es-CO"/>
        </a:p>
      </c:txPr>
    </c:title>
    <c:autoTitleDeleted val="0"/>
    <c:plotArea>
      <c:layout/>
      <c:barChart>
        <c:barDir val="col"/>
        <c:grouping val="clustered"/>
        <c:varyColors val="0"/>
        <c:ser>
          <c:idx val="0"/>
          <c:order val="0"/>
          <c:tx>
            <c:strRef>
              <c:f>Hoja1!$B$3:$B$4</c:f>
              <c:strCache>
                <c:ptCount val="2"/>
                <c:pt idx="0">
                  <c:v>PIB </c:v>
                </c:pt>
                <c:pt idx="1">
                  <c:v>10%</c:v>
                </c:pt>
              </c:strCache>
            </c:strRef>
          </c:tx>
          <c:spPr>
            <a:solidFill>
              <a:srgbClr val="0070C0"/>
            </a:solidFill>
            <a:ln>
              <a:noFill/>
            </a:ln>
            <a:effectLst>
              <a:innerShdw blurRad="114300">
                <a:schemeClr val="accent1"/>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Hoja1!$A$5:$A$8</c:f>
              <c:strCache>
                <c:ptCount val="2"/>
                <c:pt idx="0">
                  <c:v>Colombia 2021</c:v>
                </c:pt>
                <c:pt idx="1">
                  <c:v>Colombia 2022</c:v>
                </c:pt>
              </c:strCache>
            </c:strRef>
          </c:cat>
          <c:val>
            <c:numRef>
              <c:f>Hoja1!$B$5:$B$8</c:f>
              <c:numCache>
                <c:formatCode>0.00%</c:formatCode>
                <c:ptCount val="2"/>
                <c:pt idx="0">
                  <c:v>1.7000000000000001E-2</c:v>
                </c:pt>
                <c:pt idx="1">
                  <c:v>2.1000000000000001E-2</c:v>
                </c:pt>
              </c:numCache>
            </c:numRef>
          </c:val>
          <c:extLst>
            <c:ext xmlns:c16="http://schemas.microsoft.com/office/drawing/2014/chart" uri="{C3380CC4-5D6E-409C-BE32-E72D297353CC}">
              <c16:uniqueId val="{00000000-5B7D-4F47-9035-3D51B31905D0}"/>
            </c:ext>
          </c:extLst>
        </c:ser>
        <c:ser>
          <c:idx val="1"/>
          <c:order val="1"/>
          <c:tx>
            <c:strRef>
              <c:f>Hoja1!$C$3:$C$4</c:f>
              <c:strCache>
                <c:ptCount val="2"/>
                <c:pt idx="0">
                  <c:v>Empleo </c:v>
                </c:pt>
                <c:pt idx="1">
                  <c:v>1 de cada 10</c:v>
                </c:pt>
              </c:strCache>
            </c:strRef>
          </c:tx>
          <c:spPr>
            <a:pattFill prst="narHorz">
              <a:fgClr>
                <a:schemeClr val="accent2"/>
              </a:fgClr>
              <a:bgClr>
                <a:schemeClr val="accent2">
                  <a:lumMod val="20000"/>
                  <a:lumOff val="80000"/>
                </a:schemeClr>
              </a:bgClr>
            </a:pattFill>
            <a:ln>
              <a:noFill/>
            </a:ln>
            <a:effectLst>
              <a:innerShdw blurRad="114300">
                <a:schemeClr val="accent2"/>
              </a:innerShdw>
            </a:effectLst>
          </c:spPr>
          <c:invertIfNegative val="0"/>
          <c:dPt>
            <c:idx val="0"/>
            <c:invertIfNegative val="0"/>
            <c:bubble3D val="0"/>
            <c:spPr>
              <a:solidFill>
                <a:srgbClr val="FF0000"/>
              </a:solidFill>
              <a:ln>
                <a:noFill/>
              </a:ln>
              <a:effectLst>
                <a:innerShdw blurRad="114300">
                  <a:schemeClr val="accent2"/>
                </a:innerShdw>
              </a:effectLst>
            </c:spPr>
            <c:extLst>
              <c:ext xmlns:c16="http://schemas.microsoft.com/office/drawing/2014/chart" uri="{C3380CC4-5D6E-409C-BE32-E72D297353CC}">
                <c16:uniqueId val="{00000003-5B7D-4F47-9035-3D51B31905D0}"/>
              </c:ext>
            </c:extLst>
          </c:dPt>
          <c:dPt>
            <c:idx val="1"/>
            <c:invertIfNegative val="0"/>
            <c:bubble3D val="0"/>
            <c:spPr>
              <a:solidFill>
                <a:srgbClr val="FF0000"/>
              </a:solidFill>
              <a:ln>
                <a:noFill/>
              </a:ln>
              <a:effectLst>
                <a:innerShdw blurRad="114300">
                  <a:schemeClr val="accent2"/>
                </a:innerShdw>
              </a:effectLst>
            </c:spPr>
            <c:extLst>
              <c:ext xmlns:c16="http://schemas.microsoft.com/office/drawing/2014/chart" uri="{C3380CC4-5D6E-409C-BE32-E72D297353CC}">
                <c16:uniqueId val="{00000002-5B7D-4F47-9035-3D51B31905D0}"/>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Hoja1!$A$5:$A$8</c:f>
              <c:strCache>
                <c:ptCount val="2"/>
                <c:pt idx="0">
                  <c:v>Colombia 2021</c:v>
                </c:pt>
                <c:pt idx="1">
                  <c:v>Colombia 2022</c:v>
                </c:pt>
              </c:strCache>
            </c:strRef>
          </c:cat>
          <c:val>
            <c:numRef>
              <c:f>Hoja1!$C$5:$C$8</c:f>
              <c:numCache>
                <c:formatCode>0.00%</c:formatCode>
                <c:ptCount val="2"/>
                <c:pt idx="0">
                  <c:v>0.02</c:v>
                </c:pt>
                <c:pt idx="1">
                  <c:v>3.2000000000000001E-2</c:v>
                </c:pt>
              </c:numCache>
            </c:numRef>
          </c:val>
          <c:extLst>
            <c:ext xmlns:c16="http://schemas.microsoft.com/office/drawing/2014/chart" uri="{C3380CC4-5D6E-409C-BE32-E72D297353CC}">
              <c16:uniqueId val="{00000001-5B7D-4F47-9035-3D51B31905D0}"/>
            </c:ext>
          </c:extLst>
        </c:ser>
        <c:dLbls>
          <c:dLblPos val="outEnd"/>
          <c:showLegendKey val="0"/>
          <c:showVal val="1"/>
          <c:showCatName val="0"/>
          <c:showSerName val="0"/>
          <c:showPercent val="0"/>
          <c:showBubbleSize val="0"/>
        </c:dLbls>
        <c:gapWidth val="164"/>
        <c:overlap val="-22"/>
        <c:axId val="1852001824"/>
        <c:axId val="1804261632"/>
      </c:barChart>
      <c:catAx>
        <c:axId val="1852001824"/>
        <c:scaling>
          <c:orientation val="minMax"/>
        </c:scaling>
        <c:delete val="0"/>
        <c:axPos val="b"/>
        <c:numFmt formatCode="General" sourceLinked="1"/>
        <c:majorTickMark val="none"/>
        <c:minorTickMark val="none"/>
        <c:tickLblPos val="nextTo"/>
        <c:spPr>
          <a:noFill/>
          <a:ln w="19050"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804261632"/>
        <c:crosses val="autoZero"/>
        <c:auto val="1"/>
        <c:lblAlgn val="ctr"/>
        <c:lblOffset val="100"/>
        <c:noMultiLvlLbl val="0"/>
      </c:catAx>
      <c:valAx>
        <c:axId val="1804261632"/>
        <c:scaling>
          <c:orientation val="minMax"/>
        </c:scaling>
        <c:delete val="0"/>
        <c:axPos val="l"/>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18520018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3">
  <cs:axisTitle>
    <cs:lnRef idx="0"/>
    <cs:fillRef idx="0"/>
    <cs:effectRef idx="0"/>
    <cs:fontRef idx="minor">
      <a:schemeClr val="tx1">
        <a:lumMod val="65000"/>
        <a:lumOff val="35000"/>
      </a:schemeClr>
    </cs:fontRef>
    <cs:defRPr sz="900" b="1" kern="1200"/>
  </cs:axisTitle>
  <cs:categoryAxis>
    <cs:lnRef idx="0"/>
    <cs:fillRef idx="0"/>
    <cs:effectRef idx="0"/>
    <cs:fontRef idx="minor">
      <a:schemeClr val="tx1">
        <a:lumMod val="65000"/>
        <a:lumOff val="35000"/>
      </a:schemeClr>
    </cs:fontRef>
    <cs:spPr>
      <a:ln w="19050"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styleClr val="auto"/>
    </cs:effectRef>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
  <cs:dataPoint3D>
    <cs:lnRef idx="0"/>
    <cs:fillRef idx="0">
      <cs:styleClr val="auto"/>
    </cs:fillRef>
    <cs:effectRef idx="0"/>
    <cs:fontRef idx="minor">
      <a:schemeClr val="dk1"/>
    </cs:fontRef>
    <cs:spPr>
      <a:pattFill prst="narHorz">
        <a:fgClr>
          <a:schemeClr val="phClr"/>
        </a:fgClr>
        <a:bgClr>
          <a:schemeClr val="phClr">
            <a:lumMod val="20000"/>
            <a:lumOff val="80000"/>
          </a:schemeClr>
        </a:bgClr>
      </a:pattFill>
      <a:effectLst>
        <a:innerShdw blurRad="114300">
          <a:schemeClr val="phClr"/>
        </a:innerShdw>
      </a:effectLst>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a:solidFill>
          <a:schemeClr val="tx1">
            <a:lumMod val="15000"/>
            <a:lumOff val="85000"/>
          </a:schemeClr>
        </a:solidFill>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50000"/>
        <a:lumOff val="50000"/>
      </a:schemeClr>
    </cs:fontRef>
    <cs:defRPr sz="1800" b="1" kern="1200" cap="all" spc="15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DFB84C-F124-B067-CC02-02EFD86CD803}"/>
              </a:ext>
            </a:extLst>
          </p:cNvPr>
          <p:cNvSpPr>
            <a:spLocks noGrp="1"/>
          </p:cNvSpPr>
          <p:nvPr>
            <p:ph type="ctrTitle"/>
          </p:nvPr>
        </p:nvSpPr>
        <p:spPr>
          <a:xfrm>
            <a:off x="1524000" y="1122363"/>
            <a:ext cx="9144000" cy="2387600"/>
          </a:xfrm>
        </p:spPr>
        <p:txBody>
          <a:bodyPr anchor="b"/>
          <a:lstStyle>
            <a:lvl1pPr algn="ctr">
              <a:defRPr sz="6000"/>
            </a:lvl1pPr>
          </a:lstStyle>
          <a:p>
            <a:r>
              <a:rPr lang="es-MX"/>
              <a:t>Haz clic para modificar el estilo de título del patrón</a:t>
            </a:r>
            <a:endParaRPr lang="es-CO"/>
          </a:p>
        </p:txBody>
      </p:sp>
      <p:sp>
        <p:nvSpPr>
          <p:cNvPr id="3" name="Subtítulo 2">
            <a:extLst>
              <a:ext uri="{FF2B5EF4-FFF2-40B4-BE49-F238E27FC236}">
                <a16:creationId xmlns:a16="http://schemas.microsoft.com/office/drawing/2014/main" id="{36C2CE21-B44F-99EC-3A84-DEB42BC5F7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a:t>Haz clic para editar el estilo de subtítulo del patrón</a:t>
            </a:r>
            <a:endParaRPr lang="es-CO"/>
          </a:p>
        </p:txBody>
      </p:sp>
      <p:sp>
        <p:nvSpPr>
          <p:cNvPr id="4" name="Marcador de fecha 3">
            <a:extLst>
              <a:ext uri="{FF2B5EF4-FFF2-40B4-BE49-F238E27FC236}">
                <a16:creationId xmlns:a16="http://schemas.microsoft.com/office/drawing/2014/main" id="{FB13718B-24BB-3CE9-EA7E-96928CDCC3FB}"/>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5" name="Marcador de pie de página 4">
            <a:extLst>
              <a:ext uri="{FF2B5EF4-FFF2-40B4-BE49-F238E27FC236}">
                <a16:creationId xmlns:a16="http://schemas.microsoft.com/office/drawing/2014/main" id="{47B50FB9-F2ED-4D22-01F0-3905BEFEC6F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30267F4F-E2C0-C82D-2185-A2CDE5BB76B3}"/>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2502303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AC01CA-E316-4DD1-5A0E-38BC9D660D8B}"/>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DD1AB25F-AF11-FEE2-54B8-BB820F9E439F}"/>
              </a:ext>
            </a:extLst>
          </p:cNvPr>
          <p:cNvSpPr>
            <a:spLocks noGrp="1"/>
          </p:cNvSpPr>
          <p:nvPr>
            <p:ph type="body" orient="vert" idx="1"/>
          </p:nvPr>
        </p:nvSpPr>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113DA78E-0036-EF64-6561-40849C2567A7}"/>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5" name="Marcador de pie de página 4">
            <a:extLst>
              <a:ext uri="{FF2B5EF4-FFF2-40B4-BE49-F238E27FC236}">
                <a16:creationId xmlns:a16="http://schemas.microsoft.com/office/drawing/2014/main" id="{0B6FDEFB-432E-7769-95C6-E883C07E3BE0}"/>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5FA4402-3016-BB2F-D7FF-635F0268C945}"/>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721312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3AB7C609-EF1C-B251-C959-8A4D0A7649FA}"/>
              </a:ext>
            </a:extLst>
          </p:cNvPr>
          <p:cNvSpPr>
            <a:spLocks noGrp="1"/>
          </p:cNvSpPr>
          <p:nvPr>
            <p:ph type="title" orient="vert"/>
          </p:nvPr>
        </p:nvSpPr>
        <p:spPr>
          <a:xfrm>
            <a:off x="8724900" y="365125"/>
            <a:ext cx="2628900" cy="5811838"/>
          </a:xfrm>
        </p:spPr>
        <p:txBody>
          <a:bodyPr vert="eaVert"/>
          <a:lstStyle/>
          <a:p>
            <a:r>
              <a:rPr lang="es-MX"/>
              <a:t>Haz clic para modificar el estilo de título del patrón</a:t>
            </a:r>
            <a:endParaRPr lang="es-CO"/>
          </a:p>
        </p:txBody>
      </p:sp>
      <p:sp>
        <p:nvSpPr>
          <p:cNvPr id="3" name="Marcador de texto vertical 2">
            <a:extLst>
              <a:ext uri="{FF2B5EF4-FFF2-40B4-BE49-F238E27FC236}">
                <a16:creationId xmlns:a16="http://schemas.microsoft.com/office/drawing/2014/main" id="{0E83CD8D-C8F0-B03F-6181-03CE1B80660A}"/>
              </a:ext>
            </a:extLst>
          </p:cNvPr>
          <p:cNvSpPr>
            <a:spLocks noGrp="1"/>
          </p:cNvSpPr>
          <p:nvPr>
            <p:ph type="body" orient="vert" idx="1"/>
          </p:nvPr>
        </p:nvSpPr>
        <p:spPr>
          <a:xfrm>
            <a:off x="838200" y="365125"/>
            <a:ext cx="7734300" cy="5811838"/>
          </a:xfrm>
        </p:spPr>
        <p:txBody>
          <a:bodyPr vert="eaVert"/>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4138B562-E843-643C-1C19-7502D83714AD}"/>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5" name="Marcador de pie de página 4">
            <a:extLst>
              <a:ext uri="{FF2B5EF4-FFF2-40B4-BE49-F238E27FC236}">
                <a16:creationId xmlns:a16="http://schemas.microsoft.com/office/drawing/2014/main" id="{56B05F38-78D0-F442-D4DA-D734C732C4D0}"/>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0895E85-C381-8CD4-C94D-7C80C8900E84}"/>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2415535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35E370-342B-D425-9718-7D029C377449}"/>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4443EAA4-DFFA-B9B3-6C3A-24792C197B28}"/>
              </a:ext>
            </a:extLst>
          </p:cNvPr>
          <p:cNvSpPr>
            <a:spLocks noGrp="1"/>
          </p:cNvSpPr>
          <p:nvPr>
            <p:ph idx="1"/>
          </p:nvPr>
        </p:nvSpPr>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A9AB4925-4037-296B-3AF0-B2FB68860F89}"/>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5" name="Marcador de pie de página 4">
            <a:extLst>
              <a:ext uri="{FF2B5EF4-FFF2-40B4-BE49-F238E27FC236}">
                <a16:creationId xmlns:a16="http://schemas.microsoft.com/office/drawing/2014/main" id="{364080CF-9A9C-6299-6223-90051C1A8233}"/>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6637EFA0-3E58-DD13-4E04-0790A0CEDD65}"/>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1096493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04BE2F-7A59-B82F-EA4A-B3630C57DC0C}"/>
              </a:ext>
            </a:extLst>
          </p:cNvPr>
          <p:cNvSpPr>
            <a:spLocks noGrp="1"/>
          </p:cNvSpPr>
          <p:nvPr>
            <p:ph type="title"/>
          </p:nvPr>
        </p:nvSpPr>
        <p:spPr>
          <a:xfrm>
            <a:off x="831850" y="1709738"/>
            <a:ext cx="10515600" cy="2852737"/>
          </a:xfrm>
        </p:spPr>
        <p:txBody>
          <a:bodyPr anchor="b"/>
          <a:lstStyle>
            <a:lvl1pPr>
              <a:defRPr sz="6000"/>
            </a:lvl1p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7C87524A-78EB-707E-B49E-F3D16086F4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MX"/>
              <a:t>Haga clic para modificar los estilos de texto del patrón</a:t>
            </a:r>
          </a:p>
        </p:txBody>
      </p:sp>
      <p:sp>
        <p:nvSpPr>
          <p:cNvPr id="4" name="Marcador de fecha 3">
            <a:extLst>
              <a:ext uri="{FF2B5EF4-FFF2-40B4-BE49-F238E27FC236}">
                <a16:creationId xmlns:a16="http://schemas.microsoft.com/office/drawing/2014/main" id="{04C9BA44-2ED2-8FAB-197E-CC2D70FF559D}"/>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5" name="Marcador de pie de página 4">
            <a:extLst>
              <a:ext uri="{FF2B5EF4-FFF2-40B4-BE49-F238E27FC236}">
                <a16:creationId xmlns:a16="http://schemas.microsoft.com/office/drawing/2014/main" id="{CDB9ED5D-7FF5-EA1C-5A54-584159F46B96}"/>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F777471C-16C8-F8AB-7F09-EB3856C0C4D7}"/>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1398165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051D8B4-B799-FA45-8079-EE8E724D07BC}"/>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67D7FFE1-B336-B464-8273-71CA76F44371}"/>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contenido 3">
            <a:extLst>
              <a:ext uri="{FF2B5EF4-FFF2-40B4-BE49-F238E27FC236}">
                <a16:creationId xmlns:a16="http://schemas.microsoft.com/office/drawing/2014/main" id="{9943BF28-AEB8-773B-D1AD-BB24B43E8401}"/>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fecha 4">
            <a:extLst>
              <a:ext uri="{FF2B5EF4-FFF2-40B4-BE49-F238E27FC236}">
                <a16:creationId xmlns:a16="http://schemas.microsoft.com/office/drawing/2014/main" id="{8344A84A-27B8-4AA2-E047-9728419AB39B}"/>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6" name="Marcador de pie de página 5">
            <a:extLst>
              <a:ext uri="{FF2B5EF4-FFF2-40B4-BE49-F238E27FC236}">
                <a16:creationId xmlns:a16="http://schemas.microsoft.com/office/drawing/2014/main" id="{54EBAEBA-4471-37F2-B23D-5D4D0E96F233}"/>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1EA2232C-3B8C-EEA2-0944-D64927E9E013}"/>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12737146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861121-753F-1E05-5469-D9DC82439645}"/>
              </a:ext>
            </a:extLst>
          </p:cNvPr>
          <p:cNvSpPr>
            <a:spLocks noGrp="1"/>
          </p:cNvSpPr>
          <p:nvPr>
            <p:ph type="title"/>
          </p:nvPr>
        </p:nvSpPr>
        <p:spPr>
          <a:xfrm>
            <a:off x="839788" y="365125"/>
            <a:ext cx="10515600" cy="1325563"/>
          </a:xfrm>
        </p:spPr>
        <p:txBody>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81C158E0-0FF9-AF9A-9D96-E72328BF47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4" name="Marcador de contenido 3">
            <a:extLst>
              <a:ext uri="{FF2B5EF4-FFF2-40B4-BE49-F238E27FC236}">
                <a16:creationId xmlns:a16="http://schemas.microsoft.com/office/drawing/2014/main" id="{C1521AB8-34DA-C65D-5763-2019969F1F1B}"/>
              </a:ext>
            </a:extLst>
          </p:cNvPr>
          <p:cNvSpPr>
            <a:spLocks noGrp="1"/>
          </p:cNvSpPr>
          <p:nvPr>
            <p:ph sz="half" idx="2"/>
          </p:nvPr>
        </p:nvSpPr>
        <p:spPr>
          <a:xfrm>
            <a:off x="839788" y="2505075"/>
            <a:ext cx="5157787"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5" name="Marcador de texto 4">
            <a:extLst>
              <a:ext uri="{FF2B5EF4-FFF2-40B4-BE49-F238E27FC236}">
                <a16:creationId xmlns:a16="http://schemas.microsoft.com/office/drawing/2014/main" id="{C34788A5-C267-B255-2C00-72716E5B1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MX"/>
              <a:t>Haga clic para modificar los estilos de texto del patrón</a:t>
            </a:r>
          </a:p>
        </p:txBody>
      </p:sp>
      <p:sp>
        <p:nvSpPr>
          <p:cNvPr id="6" name="Marcador de contenido 5">
            <a:extLst>
              <a:ext uri="{FF2B5EF4-FFF2-40B4-BE49-F238E27FC236}">
                <a16:creationId xmlns:a16="http://schemas.microsoft.com/office/drawing/2014/main" id="{43F8224F-0A93-9096-C6F3-3241F9B2CA66}"/>
              </a:ext>
            </a:extLst>
          </p:cNvPr>
          <p:cNvSpPr>
            <a:spLocks noGrp="1"/>
          </p:cNvSpPr>
          <p:nvPr>
            <p:ph sz="quarter" idx="4"/>
          </p:nvPr>
        </p:nvSpPr>
        <p:spPr>
          <a:xfrm>
            <a:off x="6172200" y="2505075"/>
            <a:ext cx="5183188" cy="368458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7" name="Marcador de fecha 6">
            <a:extLst>
              <a:ext uri="{FF2B5EF4-FFF2-40B4-BE49-F238E27FC236}">
                <a16:creationId xmlns:a16="http://schemas.microsoft.com/office/drawing/2014/main" id="{78326969-A514-7C12-93A6-BEE7C67A84B0}"/>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8" name="Marcador de pie de página 7">
            <a:extLst>
              <a:ext uri="{FF2B5EF4-FFF2-40B4-BE49-F238E27FC236}">
                <a16:creationId xmlns:a16="http://schemas.microsoft.com/office/drawing/2014/main" id="{974F0BB1-5A7C-C9D8-05DC-CE6D643C2502}"/>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5AD55EFA-88BE-5D96-7ABC-C20EE61D1AF5}"/>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34177735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62060A-A4C3-3792-2A24-B6CC534A646F}"/>
              </a:ext>
            </a:extLst>
          </p:cNvPr>
          <p:cNvSpPr>
            <a:spLocks noGrp="1"/>
          </p:cNvSpPr>
          <p:nvPr>
            <p:ph type="title"/>
          </p:nvPr>
        </p:nvSpPr>
        <p:spPr/>
        <p:txBody>
          <a:bodyPr/>
          <a:lstStyle/>
          <a:p>
            <a:r>
              <a:rPr lang="es-MX"/>
              <a:t>Haz clic para modificar el estilo de título del patrón</a:t>
            </a:r>
            <a:endParaRPr lang="es-CO"/>
          </a:p>
        </p:txBody>
      </p:sp>
      <p:sp>
        <p:nvSpPr>
          <p:cNvPr id="3" name="Marcador de fecha 2">
            <a:extLst>
              <a:ext uri="{FF2B5EF4-FFF2-40B4-BE49-F238E27FC236}">
                <a16:creationId xmlns:a16="http://schemas.microsoft.com/office/drawing/2014/main" id="{8A6A3AAE-EE2E-7409-5B98-0A4DE562F1EB}"/>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4" name="Marcador de pie de página 3">
            <a:extLst>
              <a:ext uri="{FF2B5EF4-FFF2-40B4-BE49-F238E27FC236}">
                <a16:creationId xmlns:a16="http://schemas.microsoft.com/office/drawing/2014/main" id="{9562DCAA-4826-6F47-7235-75F8DC88216D}"/>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C89CA385-E77B-FBBB-3112-021DFCDA4A37}"/>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4033980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28ADB9F-391F-C414-DFDD-5ACFE71EF1D0}"/>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3" name="Marcador de pie de página 2">
            <a:extLst>
              <a:ext uri="{FF2B5EF4-FFF2-40B4-BE49-F238E27FC236}">
                <a16:creationId xmlns:a16="http://schemas.microsoft.com/office/drawing/2014/main" id="{CAE45D6C-8017-4B03-F284-5356AAFA82C4}"/>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DCCD7E9C-7E7C-A295-4F7B-4633004DCC61}"/>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1728080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1D7835-0DDB-ABAB-97DC-2A27B951E935}"/>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contenido 2">
            <a:extLst>
              <a:ext uri="{FF2B5EF4-FFF2-40B4-BE49-F238E27FC236}">
                <a16:creationId xmlns:a16="http://schemas.microsoft.com/office/drawing/2014/main" id="{F93907EA-EC0B-B679-406A-7DFE029AEA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texto 3">
            <a:extLst>
              <a:ext uri="{FF2B5EF4-FFF2-40B4-BE49-F238E27FC236}">
                <a16:creationId xmlns:a16="http://schemas.microsoft.com/office/drawing/2014/main" id="{410BDF6E-AC88-F6BA-E303-00414C7B02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595FC5FC-1582-7519-E925-3D3B874F299D}"/>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6" name="Marcador de pie de página 5">
            <a:extLst>
              <a:ext uri="{FF2B5EF4-FFF2-40B4-BE49-F238E27FC236}">
                <a16:creationId xmlns:a16="http://schemas.microsoft.com/office/drawing/2014/main" id="{1A675DBC-65D8-B7B8-6AD5-844C55EB0FC6}"/>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0744DD2C-457F-771E-2E34-5764681D4C29}"/>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1749632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0C554E1-B0B2-E83A-C8AE-3C402F93C3D3}"/>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O"/>
          </a:p>
        </p:txBody>
      </p:sp>
      <p:sp>
        <p:nvSpPr>
          <p:cNvPr id="3" name="Marcador de posición de imagen 2">
            <a:extLst>
              <a:ext uri="{FF2B5EF4-FFF2-40B4-BE49-F238E27FC236}">
                <a16:creationId xmlns:a16="http://schemas.microsoft.com/office/drawing/2014/main" id="{293D8327-C23B-FBB9-74CF-D55D33C99F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7F65A0F5-632E-413E-BCE8-BC90FF3826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
        <p:nvSpPr>
          <p:cNvPr id="5" name="Marcador de fecha 4">
            <a:extLst>
              <a:ext uri="{FF2B5EF4-FFF2-40B4-BE49-F238E27FC236}">
                <a16:creationId xmlns:a16="http://schemas.microsoft.com/office/drawing/2014/main" id="{FF1B6013-1999-CEE9-7077-39A3FE09ECD5}"/>
              </a:ext>
            </a:extLst>
          </p:cNvPr>
          <p:cNvSpPr>
            <a:spLocks noGrp="1"/>
          </p:cNvSpPr>
          <p:nvPr>
            <p:ph type="dt" sz="half" idx="10"/>
          </p:nvPr>
        </p:nvSpPr>
        <p:spPr/>
        <p:txBody>
          <a:bodyPr/>
          <a:lstStyle/>
          <a:p>
            <a:fld id="{FCEE699F-06B2-6046-AE77-4163F561B680}" type="datetimeFigureOut">
              <a:rPr lang="es-CO" smtClean="0"/>
              <a:t>27/09/23</a:t>
            </a:fld>
            <a:endParaRPr lang="es-CO"/>
          </a:p>
        </p:txBody>
      </p:sp>
      <p:sp>
        <p:nvSpPr>
          <p:cNvPr id="6" name="Marcador de pie de página 5">
            <a:extLst>
              <a:ext uri="{FF2B5EF4-FFF2-40B4-BE49-F238E27FC236}">
                <a16:creationId xmlns:a16="http://schemas.microsoft.com/office/drawing/2014/main" id="{17B39E48-2E95-4921-7F82-AA60A0C9D64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61E000C6-56E5-04E3-8075-28CF2AE5A4F9}"/>
              </a:ext>
            </a:extLst>
          </p:cNvPr>
          <p:cNvSpPr>
            <a:spLocks noGrp="1"/>
          </p:cNvSpPr>
          <p:nvPr>
            <p:ph type="sldNum" sz="quarter" idx="12"/>
          </p:nvPr>
        </p:nvSpPr>
        <p:spPr/>
        <p:txBody>
          <a:bodyPr/>
          <a:lstStyle/>
          <a:p>
            <a:fld id="{C5B5B1DE-5DA8-E14A-870A-1F70A3200BD5}" type="slidenum">
              <a:rPr lang="es-CO" smtClean="0"/>
              <a:t>‹Nº›</a:t>
            </a:fld>
            <a:endParaRPr lang="es-CO"/>
          </a:p>
        </p:txBody>
      </p:sp>
    </p:spTree>
    <p:extLst>
      <p:ext uri="{BB962C8B-B14F-4D97-AF65-F5344CB8AC3E}">
        <p14:creationId xmlns:p14="http://schemas.microsoft.com/office/powerpoint/2010/main" val="3356237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6C073353-CBAF-BB37-4E4E-A37A31AB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O"/>
          </a:p>
        </p:txBody>
      </p:sp>
      <p:sp>
        <p:nvSpPr>
          <p:cNvPr id="3" name="Marcador de texto 2">
            <a:extLst>
              <a:ext uri="{FF2B5EF4-FFF2-40B4-BE49-F238E27FC236}">
                <a16:creationId xmlns:a16="http://schemas.microsoft.com/office/drawing/2014/main" id="{CABD6F64-C9D9-2FC0-DD1F-C08FE70370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O"/>
          </a:p>
        </p:txBody>
      </p:sp>
      <p:sp>
        <p:nvSpPr>
          <p:cNvPr id="4" name="Marcador de fecha 3">
            <a:extLst>
              <a:ext uri="{FF2B5EF4-FFF2-40B4-BE49-F238E27FC236}">
                <a16:creationId xmlns:a16="http://schemas.microsoft.com/office/drawing/2014/main" id="{9F84228A-7FCA-5544-99D1-A02F4F0DA7C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EE699F-06B2-6046-AE77-4163F561B680}" type="datetimeFigureOut">
              <a:rPr lang="es-CO" smtClean="0"/>
              <a:t>27/09/23</a:t>
            </a:fld>
            <a:endParaRPr lang="es-CO"/>
          </a:p>
        </p:txBody>
      </p:sp>
      <p:sp>
        <p:nvSpPr>
          <p:cNvPr id="5" name="Marcador de pie de página 4">
            <a:extLst>
              <a:ext uri="{FF2B5EF4-FFF2-40B4-BE49-F238E27FC236}">
                <a16:creationId xmlns:a16="http://schemas.microsoft.com/office/drawing/2014/main" id="{0EC1EFC6-029A-5272-B332-0CD5E861348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0C2BB21E-D42C-EE45-8B13-60297C8EFAD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B5B1DE-5DA8-E14A-870A-1F70A3200BD5}" type="slidenum">
              <a:rPr lang="es-CO" smtClean="0"/>
              <a:t>‹Nº›</a:t>
            </a:fld>
            <a:endParaRPr lang="es-CO"/>
          </a:p>
        </p:txBody>
      </p:sp>
    </p:spTree>
    <p:extLst>
      <p:ext uri="{BB962C8B-B14F-4D97-AF65-F5344CB8AC3E}">
        <p14:creationId xmlns:p14="http://schemas.microsoft.com/office/powerpoint/2010/main" val="874566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idsanchez@uniquindio.edu.co"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7192C8-B815-A188-D2B3-0C3513C15CAF}"/>
              </a:ext>
            </a:extLst>
          </p:cNvPr>
          <p:cNvSpPr txBox="1">
            <a:spLocks/>
          </p:cNvSpPr>
          <p:nvPr/>
        </p:nvSpPr>
        <p:spPr>
          <a:xfrm>
            <a:off x="4896091" y="1002518"/>
            <a:ext cx="6956386"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800" dirty="0">
                <a:latin typeface="Times New Roman" panose="02020603050405020304" pitchFamily="18" charset="0"/>
                <a:cs typeface="Times New Roman" panose="02020603050405020304" pitchFamily="18" charset="0"/>
              </a:rPr>
              <a:t>Ponencia: Importancia del Turismo Sostenible </a:t>
            </a:r>
          </a:p>
          <a:p>
            <a:pPr algn="ctr"/>
            <a:r>
              <a:rPr lang="es-ES" sz="2800" dirty="0">
                <a:latin typeface="Times New Roman" panose="02020603050405020304" pitchFamily="18" charset="0"/>
                <a:cs typeface="Times New Roman" panose="02020603050405020304" pitchFamily="18" charset="0"/>
              </a:rPr>
              <a:t>en la Economía</a:t>
            </a:r>
          </a:p>
        </p:txBody>
      </p:sp>
      <p:sp>
        <p:nvSpPr>
          <p:cNvPr id="3" name="Título 1">
            <a:extLst>
              <a:ext uri="{FF2B5EF4-FFF2-40B4-BE49-F238E27FC236}">
                <a16:creationId xmlns:a16="http://schemas.microsoft.com/office/drawing/2014/main" id="{F4081183-9D58-7FEE-AAF9-8C4C2F44EC95}"/>
              </a:ext>
            </a:extLst>
          </p:cNvPr>
          <p:cNvSpPr txBox="1">
            <a:spLocks/>
          </p:cNvSpPr>
          <p:nvPr/>
        </p:nvSpPr>
        <p:spPr>
          <a:xfrm>
            <a:off x="5073229" y="2925546"/>
            <a:ext cx="5927259"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400" dirty="0">
                <a:latin typeface="Times New Roman" panose="02020603050405020304" pitchFamily="18" charset="0"/>
                <a:cs typeface="Times New Roman" panose="02020603050405020304" pitchFamily="18" charset="0"/>
              </a:rPr>
              <a:t>Mg. Iván Darío Sánchez Galeano </a:t>
            </a:r>
          </a:p>
          <a:p>
            <a:pPr algn="ctr"/>
            <a:r>
              <a:rPr lang="es-ES" sz="2400" dirty="0">
                <a:latin typeface="Times New Roman" panose="02020603050405020304" pitchFamily="18" charset="0"/>
                <a:cs typeface="Times New Roman" panose="02020603050405020304" pitchFamily="18" charset="0"/>
              </a:rPr>
              <a:t>Docente</a:t>
            </a:r>
          </a:p>
          <a:p>
            <a:pPr algn="ctr"/>
            <a:r>
              <a:rPr lang="es-ES" sz="2400" dirty="0">
                <a:latin typeface="Times New Roman" panose="02020603050405020304" pitchFamily="18" charset="0"/>
                <a:cs typeface="Times New Roman" panose="02020603050405020304" pitchFamily="18" charset="0"/>
              </a:rPr>
              <a:t>Coordinador Profundización en Turismo </a:t>
            </a:r>
          </a:p>
          <a:p>
            <a:pPr algn="ctr"/>
            <a:r>
              <a:rPr lang="es-ES" sz="2400" dirty="0">
                <a:latin typeface="Times New Roman" panose="02020603050405020304" pitchFamily="18" charset="0"/>
                <a:cs typeface="Times New Roman" panose="02020603050405020304" pitchFamily="18" charset="0"/>
              </a:rPr>
              <a:t>Universidad del Quindío</a:t>
            </a:r>
          </a:p>
        </p:txBody>
      </p:sp>
      <p:sp>
        <p:nvSpPr>
          <p:cNvPr id="6" name="Título 1">
            <a:extLst>
              <a:ext uri="{FF2B5EF4-FFF2-40B4-BE49-F238E27FC236}">
                <a16:creationId xmlns:a16="http://schemas.microsoft.com/office/drawing/2014/main" id="{7A851EE2-AB81-7A65-2728-100EAF0F009B}"/>
              </a:ext>
            </a:extLst>
          </p:cNvPr>
          <p:cNvSpPr txBox="1">
            <a:spLocks/>
          </p:cNvSpPr>
          <p:nvPr/>
        </p:nvSpPr>
        <p:spPr>
          <a:xfrm>
            <a:off x="5827059" y="4857864"/>
            <a:ext cx="4759486"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s-ES" sz="2800" dirty="0">
                <a:hlinkClick r:id="rId3"/>
              </a:rPr>
              <a:t>idsanchez@uniquindio.edu.co</a:t>
            </a:r>
            <a:r>
              <a:rPr lang="es-ES" sz="2800" dirty="0"/>
              <a:t> </a:t>
            </a:r>
          </a:p>
        </p:txBody>
      </p:sp>
    </p:spTree>
    <p:extLst>
      <p:ext uri="{BB962C8B-B14F-4D97-AF65-F5344CB8AC3E}">
        <p14:creationId xmlns:p14="http://schemas.microsoft.com/office/powerpoint/2010/main" val="18226802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 name="Gráfico 1">
            <a:extLst>
              <a:ext uri="{FF2B5EF4-FFF2-40B4-BE49-F238E27FC236}">
                <a16:creationId xmlns:a16="http://schemas.microsoft.com/office/drawing/2014/main" id="{77DEC781-F812-43A1-F155-9ACFC24D5E66}"/>
              </a:ext>
            </a:extLst>
          </p:cNvPr>
          <p:cNvGraphicFramePr>
            <a:graphicFrameLocks/>
          </p:cNvGraphicFramePr>
          <p:nvPr>
            <p:extLst>
              <p:ext uri="{D42A27DB-BD31-4B8C-83A1-F6EECF244321}">
                <p14:modId xmlns:p14="http://schemas.microsoft.com/office/powerpoint/2010/main" val="338449417"/>
              </p:ext>
            </p:extLst>
          </p:nvPr>
        </p:nvGraphicFramePr>
        <p:xfrm>
          <a:off x="457200" y="1360980"/>
          <a:ext cx="6756400" cy="4377976"/>
        </p:xfrm>
        <a:graphic>
          <a:graphicData uri="http://schemas.openxmlformats.org/drawingml/2006/chart">
            <c:chart xmlns:c="http://schemas.openxmlformats.org/drawingml/2006/chart" xmlns:r="http://schemas.openxmlformats.org/officeDocument/2006/relationships" r:id="rId2"/>
          </a:graphicData>
        </a:graphic>
      </p:graphicFrame>
      <p:sp>
        <p:nvSpPr>
          <p:cNvPr id="6" name="3 CuadroTexto">
            <a:extLst>
              <a:ext uri="{FF2B5EF4-FFF2-40B4-BE49-F238E27FC236}">
                <a16:creationId xmlns:a16="http://schemas.microsoft.com/office/drawing/2014/main" id="{307AD39A-32B6-7E28-7A31-3F47BD4405A5}"/>
              </a:ext>
            </a:extLst>
          </p:cNvPr>
          <p:cNvSpPr txBox="1"/>
          <p:nvPr/>
        </p:nvSpPr>
        <p:spPr>
          <a:xfrm>
            <a:off x="7765280" y="2835259"/>
            <a:ext cx="3715520" cy="830997"/>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just"/>
            <a:r>
              <a:rPr lang="es-CO" sz="2400" kern="1200" dirty="0">
                <a:solidFill>
                  <a:schemeClr val="tx1"/>
                </a:solidFill>
                <a:latin typeface="Arial Unicode MS" pitchFamily="34" charset="-128"/>
                <a:ea typeface="Arial Unicode MS" pitchFamily="34" charset="-128"/>
                <a:cs typeface="Arial Unicode MS" pitchFamily="34" charset="-128"/>
              </a:rPr>
              <a:t>La OMT proyectó el crecimiento del turismo</a:t>
            </a:r>
          </a:p>
        </p:txBody>
      </p:sp>
      <p:sp>
        <p:nvSpPr>
          <p:cNvPr id="7" name="Rectángulo 6">
            <a:extLst>
              <a:ext uri="{FF2B5EF4-FFF2-40B4-BE49-F238E27FC236}">
                <a16:creationId xmlns:a16="http://schemas.microsoft.com/office/drawing/2014/main" id="{93037CF6-2369-79C3-94D2-45229D666E27}"/>
              </a:ext>
            </a:extLst>
          </p:cNvPr>
          <p:cNvSpPr/>
          <p:nvPr/>
        </p:nvSpPr>
        <p:spPr>
          <a:xfrm>
            <a:off x="965200" y="5848587"/>
            <a:ext cx="3002745" cy="246221"/>
          </a:xfrm>
          <a:prstGeom prst="rect">
            <a:avLst/>
          </a:prstGeom>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1000" b="1" dirty="0">
                <a:solidFill>
                  <a:schemeClr val="tx1"/>
                </a:solidFill>
                <a:latin typeface="D-DIN Exp" charset="0"/>
              </a:rPr>
              <a:t>FUENTE: OMT </a:t>
            </a:r>
            <a:r>
              <a:rPr lang="mr-IN" sz="1000" b="1" dirty="0">
                <a:solidFill>
                  <a:schemeClr val="tx1"/>
                </a:solidFill>
                <a:latin typeface="D-DIN Exp" charset="0"/>
              </a:rPr>
              <a:t>–</a:t>
            </a:r>
            <a:r>
              <a:rPr lang="es-ES" sz="1000" b="1" dirty="0">
                <a:solidFill>
                  <a:schemeClr val="tx1"/>
                </a:solidFill>
                <a:latin typeface="D-DIN Exp" charset="0"/>
              </a:rPr>
              <a:t> PANORAMA MUNDIAL DE TURISMO </a:t>
            </a:r>
            <a:endParaRPr lang="es-ES_tradnl" sz="1000" b="1" dirty="0">
              <a:solidFill>
                <a:schemeClr val="tx1"/>
              </a:solidFill>
            </a:endParaRPr>
          </a:p>
        </p:txBody>
      </p:sp>
      <p:sp>
        <p:nvSpPr>
          <p:cNvPr id="8" name="Título 1">
            <a:extLst>
              <a:ext uri="{FF2B5EF4-FFF2-40B4-BE49-F238E27FC236}">
                <a16:creationId xmlns:a16="http://schemas.microsoft.com/office/drawing/2014/main" id="{625E2306-EEDE-4EAB-8CB4-47276B8A5A17}"/>
              </a:ext>
            </a:extLst>
          </p:cNvPr>
          <p:cNvSpPr txBox="1">
            <a:spLocks/>
          </p:cNvSpPr>
          <p:nvPr/>
        </p:nvSpPr>
        <p:spPr>
          <a:xfrm>
            <a:off x="5662686" y="108346"/>
            <a:ext cx="630667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4000" dirty="0">
                <a:latin typeface="Times New Roman" panose="02020603050405020304" pitchFamily="18" charset="0"/>
                <a:cs typeface="Times New Roman" panose="02020603050405020304" pitchFamily="18" charset="0"/>
              </a:rPr>
              <a:t>TURISMO EN EL MUNDO </a:t>
            </a:r>
            <a:endParaRPr lang="x-none"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67819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9B2CBE8B-36D2-EA9D-4F70-0C7E27F47A55}"/>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7D1D859A-794F-FF92-A85F-488BA16CB912}"/>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a:extLst>
              <a:ext uri="{FF2B5EF4-FFF2-40B4-BE49-F238E27FC236}">
                <a16:creationId xmlns:a16="http://schemas.microsoft.com/office/drawing/2014/main" id="{3B944373-C97C-0659-259B-31F0DFEA4FC5}"/>
              </a:ext>
            </a:extLst>
          </p:cNvPr>
          <p:cNvSpPr/>
          <p:nvPr/>
        </p:nvSpPr>
        <p:spPr>
          <a:xfrm>
            <a:off x="5728829" y="239970"/>
            <a:ext cx="5702203" cy="523220"/>
          </a:xfrm>
          <a:prstGeom prst="rect">
            <a:avLst/>
          </a:prstGeom>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CO" sz="2800" b="1" dirty="0">
                <a:solidFill>
                  <a:schemeClr val="tx1"/>
                </a:solidFill>
                <a:latin typeface="Times New Roman" panose="02020603050405020304" pitchFamily="18" charset="0"/>
                <a:cs typeface="Times New Roman" panose="02020603050405020304" pitchFamily="18" charset="0"/>
              </a:rPr>
              <a:t>Movimiento de turistas en el mundo</a:t>
            </a:r>
          </a:p>
        </p:txBody>
      </p:sp>
      <p:pic>
        <p:nvPicPr>
          <p:cNvPr id="5" name="Imagen 4">
            <a:extLst>
              <a:ext uri="{FF2B5EF4-FFF2-40B4-BE49-F238E27FC236}">
                <a16:creationId xmlns:a16="http://schemas.microsoft.com/office/drawing/2014/main" id="{87925427-BCAE-5384-4BBF-D43E3377DE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948" y="2085771"/>
            <a:ext cx="5699478" cy="2276342"/>
          </a:xfrm>
          <a:prstGeom prst="rect">
            <a:avLst/>
          </a:prstGeom>
        </p:spPr>
        <p:style>
          <a:lnRef idx="2">
            <a:schemeClr val="dk1"/>
          </a:lnRef>
          <a:fillRef idx="1">
            <a:schemeClr val="lt1"/>
          </a:fillRef>
          <a:effectRef idx="0">
            <a:schemeClr val="dk1"/>
          </a:effectRef>
          <a:fontRef idx="minor">
            <a:schemeClr val="dk1"/>
          </a:fontRef>
        </p:style>
      </p:pic>
      <p:pic>
        <p:nvPicPr>
          <p:cNvPr id="6" name="Imagen 5">
            <a:extLst>
              <a:ext uri="{FF2B5EF4-FFF2-40B4-BE49-F238E27FC236}">
                <a16:creationId xmlns:a16="http://schemas.microsoft.com/office/drawing/2014/main" id="{F217EE4D-B9DF-A370-6B64-671327E23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522" y="2085771"/>
            <a:ext cx="5699478" cy="2276342"/>
          </a:xfrm>
          <a:prstGeom prst="rect">
            <a:avLst/>
          </a:prstGeom>
        </p:spPr>
        <p:style>
          <a:lnRef idx="2">
            <a:schemeClr val="dk1"/>
          </a:lnRef>
          <a:fillRef idx="1">
            <a:schemeClr val="lt1"/>
          </a:fillRef>
          <a:effectRef idx="0">
            <a:schemeClr val="dk1"/>
          </a:effectRef>
          <a:fontRef idx="minor">
            <a:schemeClr val="dk1"/>
          </a:fontRef>
        </p:style>
      </p:pic>
      <p:sp>
        <p:nvSpPr>
          <p:cNvPr id="7" name="Rectángulo 6">
            <a:extLst>
              <a:ext uri="{FF2B5EF4-FFF2-40B4-BE49-F238E27FC236}">
                <a16:creationId xmlns:a16="http://schemas.microsoft.com/office/drawing/2014/main" id="{67E82E63-5490-FBA8-67E1-3770D614B510}"/>
              </a:ext>
            </a:extLst>
          </p:cNvPr>
          <p:cNvSpPr/>
          <p:nvPr/>
        </p:nvSpPr>
        <p:spPr>
          <a:xfrm>
            <a:off x="501948" y="5731700"/>
            <a:ext cx="3589444" cy="246221"/>
          </a:xfrm>
          <a:prstGeom prst="rect">
            <a:avLst/>
          </a:prstGeom>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1000" b="1" dirty="0">
                <a:solidFill>
                  <a:schemeClr val="tx1"/>
                </a:solidFill>
                <a:latin typeface="Times New Roman" panose="02020603050405020304" pitchFamily="18" charset="0"/>
                <a:cs typeface="Times New Roman" panose="02020603050405020304" pitchFamily="18" charset="0"/>
              </a:rPr>
              <a:t>FUENTE: OMT </a:t>
            </a:r>
            <a:r>
              <a:rPr lang="mr-IN" sz="1000" b="1" dirty="0">
                <a:solidFill>
                  <a:schemeClr val="tx1"/>
                </a:solidFill>
                <a:latin typeface="Times New Roman" panose="02020603050405020304" pitchFamily="18" charset="0"/>
              </a:rPr>
              <a:t>–</a:t>
            </a:r>
            <a:r>
              <a:rPr lang="es-ES" sz="1000" b="1" dirty="0">
                <a:solidFill>
                  <a:schemeClr val="tx1"/>
                </a:solidFill>
                <a:latin typeface="Times New Roman" panose="02020603050405020304" pitchFamily="18" charset="0"/>
                <a:cs typeface="Times New Roman" panose="02020603050405020304" pitchFamily="18" charset="0"/>
              </a:rPr>
              <a:t> PANORAMA MUNDIAL DE TURISMO</a:t>
            </a:r>
            <a:endParaRPr lang="es-ES_tradnl" sz="10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26972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45D223CF-0765-CCBD-1269-75BD22C3F669}"/>
              </a:ext>
            </a:extLst>
          </p:cNvPr>
          <p:cNvSpPr txBox="1">
            <a:spLocks/>
          </p:cNvSpPr>
          <p:nvPr/>
        </p:nvSpPr>
        <p:spPr>
          <a:xfrm>
            <a:off x="3878372" y="136796"/>
            <a:ext cx="9007256" cy="514125"/>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400" b="1" dirty="0">
                <a:solidFill>
                  <a:schemeClr val="tx1"/>
                </a:solidFill>
                <a:latin typeface="Arial" charset="0"/>
                <a:ea typeface="Arial" charset="0"/>
                <a:cs typeface="Arial" charset="0"/>
              </a:rPr>
              <a:t>Movimiento de turistas en el mundo</a:t>
            </a:r>
            <a:endParaRPr lang="x-none" sz="2400" b="1" dirty="0">
              <a:solidFill>
                <a:schemeClr val="tx1"/>
              </a:solidFill>
              <a:latin typeface="Arial" charset="0"/>
              <a:ea typeface="Arial" charset="0"/>
              <a:cs typeface="Arial" charset="0"/>
            </a:endParaRPr>
          </a:p>
        </p:txBody>
      </p:sp>
      <p:sp>
        <p:nvSpPr>
          <p:cNvPr id="5" name="Título 1">
            <a:extLst>
              <a:ext uri="{FF2B5EF4-FFF2-40B4-BE49-F238E27FC236}">
                <a16:creationId xmlns:a16="http://schemas.microsoft.com/office/drawing/2014/main" id="{D9D1BBC2-D5D5-BB2A-F18C-DD89406E752B}"/>
              </a:ext>
            </a:extLst>
          </p:cNvPr>
          <p:cNvSpPr txBox="1">
            <a:spLocks/>
          </p:cNvSpPr>
          <p:nvPr/>
        </p:nvSpPr>
        <p:spPr>
          <a:xfrm>
            <a:off x="669459" y="5355065"/>
            <a:ext cx="9007256"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1600" b="1" dirty="0">
                <a:solidFill>
                  <a:schemeClr val="tx1"/>
                </a:solidFill>
                <a:latin typeface="Gobold Thin" panose="02000500000000000000" pitchFamily="2" charset="0"/>
              </a:rPr>
              <a:t>Fuente: Barómetro (OMT) 2020</a:t>
            </a:r>
            <a:endParaRPr lang="x-none" sz="1600" b="1" dirty="0">
              <a:solidFill>
                <a:schemeClr val="tx1"/>
              </a:solidFill>
              <a:latin typeface="Gobold Thin" panose="02000500000000000000" pitchFamily="2" charset="0"/>
            </a:endParaRPr>
          </a:p>
        </p:txBody>
      </p:sp>
      <p:pic>
        <p:nvPicPr>
          <p:cNvPr id="6" name="Imagen 5">
            <a:extLst>
              <a:ext uri="{FF2B5EF4-FFF2-40B4-BE49-F238E27FC236}">
                <a16:creationId xmlns:a16="http://schemas.microsoft.com/office/drawing/2014/main" id="{0E01B8FE-1D89-92E7-7580-86C488FAAF7F}"/>
              </a:ext>
            </a:extLst>
          </p:cNvPr>
          <p:cNvPicPr>
            <a:picLocks noChangeAspect="1"/>
          </p:cNvPicPr>
          <p:nvPr/>
        </p:nvPicPr>
        <p:blipFill>
          <a:blip r:embed="rId2"/>
          <a:stretch>
            <a:fillRect/>
          </a:stretch>
        </p:blipFill>
        <p:spPr>
          <a:xfrm>
            <a:off x="2075077" y="763190"/>
            <a:ext cx="8564315" cy="4996904"/>
          </a:xfrm>
          <a:prstGeom prst="rect">
            <a:avLst/>
          </a:prstGeom>
        </p:spPr>
      </p:pic>
    </p:spTree>
    <p:extLst>
      <p:ext uri="{BB962C8B-B14F-4D97-AF65-F5344CB8AC3E}">
        <p14:creationId xmlns:p14="http://schemas.microsoft.com/office/powerpoint/2010/main" val="42752028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9B2CBE8B-36D2-EA9D-4F70-0C7E27F47A55}"/>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7D1D859A-794F-FF92-A85F-488BA16CB912}"/>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EBA67ABA-B29A-27FB-FD23-6F361142CDF1}"/>
              </a:ext>
            </a:extLst>
          </p:cNvPr>
          <p:cNvSpPr txBox="1">
            <a:spLocks/>
          </p:cNvSpPr>
          <p:nvPr/>
        </p:nvSpPr>
        <p:spPr>
          <a:xfrm>
            <a:off x="1366175" y="1295590"/>
            <a:ext cx="9007256"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4000" b="1" dirty="0">
                <a:solidFill>
                  <a:schemeClr val="tx1"/>
                </a:solidFill>
                <a:latin typeface="Times New Roman" panose="02020603050405020304" pitchFamily="18" charset="0"/>
                <a:ea typeface="Arial" charset="0"/>
                <a:cs typeface="Times New Roman" panose="02020603050405020304" pitchFamily="18" charset="0"/>
              </a:rPr>
              <a:t>Turismo durante el COVID-19 </a:t>
            </a:r>
            <a:endParaRPr lang="x-none" sz="4000" b="1" dirty="0">
              <a:solidFill>
                <a:schemeClr val="tx1"/>
              </a:solidFill>
              <a:latin typeface="Times New Roman" panose="02020603050405020304" pitchFamily="18" charset="0"/>
              <a:ea typeface="Arial" charset="0"/>
              <a:cs typeface="Times New Roman" panose="02020603050405020304" pitchFamily="18" charset="0"/>
            </a:endParaRPr>
          </a:p>
        </p:txBody>
      </p:sp>
      <p:sp>
        <p:nvSpPr>
          <p:cNvPr id="5" name="CuadroTexto 2">
            <a:extLst>
              <a:ext uri="{FF2B5EF4-FFF2-40B4-BE49-F238E27FC236}">
                <a16:creationId xmlns:a16="http://schemas.microsoft.com/office/drawing/2014/main" id="{8F80881F-A0F6-FD05-3974-9AB006DEC121}"/>
              </a:ext>
            </a:extLst>
          </p:cNvPr>
          <p:cNvSpPr txBox="1"/>
          <p:nvPr/>
        </p:nvSpPr>
        <p:spPr>
          <a:xfrm>
            <a:off x="1183055" y="2767280"/>
            <a:ext cx="9190376" cy="132343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fontAlgn="base"/>
            <a:r>
              <a:rPr lang="is-IS" sz="4000" dirty="0">
                <a:solidFill>
                  <a:schemeClr val="tx1"/>
                </a:solidFill>
                <a:latin typeface="Times New Roman" panose="02020603050405020304" pitchFamily="18" charset="0"/>
                <a:ea typeface="Arial" charset="0"/>
                <a:cs typeface="Times New Roman" panose="02020603050405020304" pitchFamily="18" charset="0"/>
              </a:rPr>
              <a:t>El 100% de los destinos en el mundo  tomaron medidas restrictivas </a:t>
            </a:r>
          </a:p>
        </p:txBody>
      </p:sp>
      <p:sp>
        <p:nvSpPr>
          <p:cNvPr id="6" name="Título 1">
            <a:extLst>
              <a:ext uri="{FF2B5EF4-FFF2-40B4-BE49-F238E27FC236}">
                <a16:creationId xmlns:a16="http://schemas.microsoft.com/office/drawing/2014/main" id="{E003FA64-89A3-A4F0-A03B-5330A01A1176}"/>
              </a:ext>
            </a:extLst>
          </p:cNvPr>
          <p:cNvSpPr txBox="1">
            <a:spLocks/>
          </p:cNvSpPr>
          <p:nvPr/>
        </p:nvSpPr>
        <p:spPr>
          <a:xfrm>
            <a:off x="599370" y="5385195"/>
            <a:ext cx="9007256"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2000" dirty="0">
                <a:solidFill>
                  <a:schemeClr val="tx1"/>
                </a:solidFill>
                <a:latin typeface="Gobold Thin" panose="02000500000000000000" pitchFamily="2" charset="0"/>
              </a:rPr>
              <a:t>Fuente: Barómetro (OMT) 2020</a:t>
            </a:r>
            <a:endParaRPr lang="x-none" sz="2000" dirty="0">
              <a:solidFill>
                <a:schemeClr val="tx1"/>
              </a:solidFill>
              <a:latin typeface="Gobold Thin" panose="02000500000000000000" pitchFamily="2" charset="0"/>
            </a:endParaRPr>
          </a:p>
        </p:txBody>
      </p:sp>
      <p:sp>
        <p:nvSpPr>
          <p:cNvPr id="7" name="Título 1">
            <a:extLst>
              <a:ext uri="{FF2B5EF4-FFF2-40B4-BE49-F238E27FC236}">
                <a16:creationId xmlns:a16="http://schemas.microsoft.com/office/drawing/2014/main" id="{E6A0C448-FACF-AD6F-0107-09968708FDF0}"/>
              </a:ext>
            </a:extLst>
          </p:cNvPr>
          <p:cNvSpPr txBox="1">
            <a:spLocks/>
          </p:cNvSpPr>
          <p:nvPr/>
        </p:nvSpPr>
        <p:spPr>
          <a:xfrm>
            <a:off x="5662686" y="108346"/>
            <a:ext cx="630667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4000" dirty="0">
                <a:latin typeface="Times New Roman" panose="02020603050405020304" pitchFamily="18" charset="0"/>
                <a:cs typeface="Times New Roman" panose="02020603050405020304" pitchFamily="18" charset="0"/>
              </a:rPr>
              <a:t>TURISMO EN EL MUNDO </a:t>
            </a:r>
            <a:endParaRPr lang="x-none"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91777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B0D9760C-757D-78F5-E25E-9389A56F893A}"/>
              </a:ext>
            </a:extLst>
          </p:cNvPr>
          <p:cNvSpPr txBox="1">
            <a:spLocks/>
          </p:cNvSpPr>
          <p:nvPr/>
        </p:nvSpPr>
        <p:spPr>
          <a:xfrm>
            <a:off x="5833209" y="161708"/>
            <a:ext cx="564759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4800" dirty="0">
                <a:solidFill>
                  <a:schemeClr val="tx1"/>
                </a:solidFill>
                <a:latin typeface="Times New Roman" panose="02020603050405020304" pitchFamily="18" charset="0"/>
                <a:ea typeface="Arial" charset="0"/>
                <a:cs typeface="Times New Roman" panose="02020603050405020304" pitchFamily="18" charset="0"/>
              </a:rPr>
              <a:t>Turismo en Colombia </a:t>
            </a:r>
            <a:endParaRPr lang="x-none" sz="4800" dirty="0">
              <a:solidFill>
                <a:schemeClr val="tx1"/>
              </a:solidFill>
              <a:latin typeface="Times New Roman" panose="02020603050405020304" pitchFamily="18" charset="0"/>
              <a:ea typeface="Arial" charset="0"/>
              <a:cs typeface="Times New Roman" panose="02020603050405020304" pitchFamily="18" charset="0"/>
            </a:endParaRPr>
          </a:p>
        </p:txBody>
      </p:sp>
      <p:sp>
        <p:nvSpPr>
          <p:cNvPr id="5" name="CuadroTexto 1">
            <a:extLst>
              <a:ext uri="{FF2B5EF4-FFF2-40B4-BE49-F238E27FC236}">
                <a16:creationId xmlns:a16="http://schemas.microsoft.com/office/drawing/2014/main" id="{3D849160-3931-8A92-D11D-CBD55295F928}"/>
              </a:ext>
            </a:extLst>
          </p:cNvPr>
          <p:cNvSpPr txBox="1"/>
          <p:nvPr/>
        </p:nvSpPr>
        <p:spPr>
          <a:xfrm>
            <a:off x="6919092" y="2304760"/>
            <a:ext cx="4561708" cy="224676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just" fontAlgn="base"/>
            <a:endParaRPr lang="is-IS" sz="2000" dirty="0">
              <a:solidFill>
                <a:schemeClr val="tx1"/>
              </a:solidFill>
              <a:latin typeface="Times New Roman" panose="02020603050405020304" pitchFamily="18" charset="0"/>
              <a:ea typeface="Arial" charset="0"/>
              <a:cs typeface="Times New Roman" panose="02020603050405020304" pitchFamily="18" charset="0"/>
            </a:endParaRPr>
          </a:p>
          <a:p>
            <a:pPr marL="342900" indent="-342900" algn="just" fontAlgn="base">
              <a:buFont typeface="Arial" charset="0"/>
              <a:buChar char="•"/>
            </a:pPr>
            <a:r>
              <a:rPr lang="es-ES_tradnl" sz="2000" dirty="0">
                <a:solidFill>
                  <a:schemeClr val="tx1"/>
                </a:solidFill>
                <a:latin typeface="Times New Roman" panose="02020603050405020304" pitchFamily="18" charset="0"/>
                <a:ea typeface="Arial" charset="0"/>
                <a:cs typeface="Times New Roman" panose="02020603050405020304" pitchFamily="18" charset="0"/>
              </a:rPr>
              <a:t>E</a:t>
            </a:r>
            <a:r>
              <a:rPr lang="is-IS" sz="2000" dirty="0">
                <a:solidFill>
                  <a:schemeClr val="tx1"/>
                </a:solidFill>
                <a:latin typeface="Times New Roman" panose="02020603050405020304" pitchFamily="18" charset="0"/>
                <a:ea typeface="Arial" charset="0"/>
                <a:cs typeface="Times New Roman" panose="02020603050405020304" pitchFamily="18" charset="0"/>
              </a:rPr>
              <a:t>l turismo es el segundo generador de divisas</a:t>
            </a:r>
          </a:p>
          <a:p>
            <a:pPr marL="342900" indent="-342900" algn="just" fontAlgn="base">
              <a:buFont typeface="Arial" charset="0"/>
              <a:buChar char="•"/>
            </a:pPr>
            <a:endParaRPr lang="is-IS" sz="2000" dirty="0">
              <a:solidFill>
                <a:schemeClr val="tx1"/>
              </a:solidFill>
              <a:latin typeface="Times New Roman" panose="02020603050405020304" pitchFamily="18" charset="0"/>
              <a:ea typeface="Arial" charset="0"/>
              <a:cs typeface="Times New Roman" panose="02020603050405020304" pitchFamily="18" charset="0"/>
            </a:endParaRPr>
          </a:p>
          <a:p>
            <a:pPr marL="342900" indent="-342900" algn="just" fontAlgn="base">
              <a:buFont typeface="Arial" charset="0"/>
              <a:buChar char="•"/>
            </a:pPr>
            <a:r>
              <a:rPr lang="is-IS" sz="2000" dirty="0">
                <a:solidFill>
                  <a:schemeClr val="tx1"/>
                </a:solidFill>
                <a:latin typeface="Times New Roman" panose="02020603050405020304" pitchFamily="18" charset="0"/>
                <a:ea typeface="Arial" charset="0"/>
                <a:cs typeface="Times New Roman" panose="02020603050405020304" pitchFamily="18" charset="0"/>
              </a:rPr>
              <a:t>Tendencia del turismo como nuevo ingreso para el pais. </a:t>
            </a:r>
          </a:p>
          <a:p>
            <a:pPr marL="342900" indent="-342900" algn="just" fontAlgn="base">
              <a:buFont typeface="Arial" charset="0"/>
              <a:buChar char="•"/>
            </a:pPr>
            <a:endParaRPr lang="is-IS" sz="2000" dirty="0">
              <a:solidFill>
                <a:schemeClr val="tx1"/>
              </a:solidFill>
              <a:latin typeface="Times New Roman" panose="02020603050405020304" pitchFamily="18" charset="0"/>
              <a:ea typeface="Arial" charset="0"/>
              <a:cs typeface="Times New Roman" panose="02020603050405020304" pitchFamily="18" charset="0"/>
            </a:endParaRPr>
          </a:p>
        </p:txBody>
      </p:sp>
      <p:sp>
        <p:nvSpPr>
          <p:cNvPr id="6" name="Título 1">
            <a:extLst>
              <a:ext uri="{FF2B5EF4-FFF2-40B4-BE49-F238E27FC236}">
                <a16:creationId xmlns:a16="http://schemas.microsoft.com/office/drawing/2014/main" id="{25262735-5891-B195-372C-912C19680FD5}"/>
              </a:ext>
            </a:extLst>
          </p:cNvPr>
          <p:cNvSpPr txBox="1">
            <a:spLocks/>
          </p:cNvSpPr>
          <p:nvPr/>
        </p:nvSpPr>
        <p:spPr>
          <a:xfrm>
            <a:off x="657515" y="5277066"/>
            <a:ext cx="9007256"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2000" dirty="0">
                <a:solidFill>
                  <a:schemeClr val="tx1"/>
                </a:solidFill>
                <a:latin typeface="Gobold Thin" panose="02000500000000000000" pitchFamily="2" charset="0"/>
              </a:rPr>
              <a:t>Fuente: </a:t>
            </a:r>
            <a:r>
              <a:rPr lang="es-ES" sz="2000" dirty="0" err="1">
                <a:solidFill>
                  <a:schemeClr val="tx1"/>
                </a:solidFill>
                <a:latin typeface="Gobold Thin" panose="02000500000000000000" pitchFamily="2" charset="0"/>
              </a:rPr>
              <a:t>mincit</a:t>
            </a:r>
            <a:r>
              <a:rPr lang="es-ES" sz="2000" dirty="0">
                <a:solidFill>
                  <a:schemeClr val="tx1"/>
                </a:solidFill>
                <a:latin typeface="Gobold Thin" panose="02000500000000000000" pitchFamily="2" charset="0"/>
              </a:rPr>
              <a:t> – DANE </a:t>
            </a:r>
            <a:endParaRPr lang="x-none" sz="2000" dirty="0">
              <a:solidFill>
                <a:schemeClr val="tx1"/>
              </a:solidFill>
              <a:latin typeface="Gobold Thin" panose="02000500000000000000" pitchFamily="2" charset="0"/>
            </a:endParaRPr>
          </a:p>
        </p:txBody>
      </p:sp>
      <p:sp>
        <p:nvSpPr>
          <p:cNvPr id="7" name="CuadroTexto 6">
            <a:extLst>
              <a:ext uri="{FF2B5EF4-FFF2-40B4-BE49-F238E27FC236}">
                <a16:creationId xmlns:a16="http://schemas.microsoft.com/office/drawing/2014/main" id="{B738C9E5-CBA9-5903-687D-E2B9A6AF2F8A}"/>
              </a:ext>
            </a:extLst>
          </p:cNvPr>
          <p:cNvSpPr txBox="1"/>
          <p:nvPr/>
        </p:nvSpPr>
        <p:spPr>
          <a:xfrm>
            <a:off x="4622800" y="1295400"/>
            <a:ext cx="184731" cy="369332"/>
          </a:xfrm>
          <a:prstGeom prst="rect">
            <a:avLst/>
          </a:prstGeom>
          <a:noFill/>
        </p:spPr>
        <p:txBody>
          <a:bodyPr wrap="none" rtlCol="0">
            <a:spAutoFit/>
          </a:bodyPr>
          <a:lstStyle/>
          <a:p>
            <a:endParaRPr lang="es-CO" dirty="0"/>
          </a:p>
        </p:txBody>
      </p:sp>
      <p:sp>
        <p:nvSpPr>
          <p:cNvPr id="11" name="CuadroTexto 1">
            <a:extLst>
              <a:ext uri="{FF2B5EF4-FFF2-40B4-BE49-F238E27FC236}">
                <a16:creationId xmlns:a16="http://schemas.microsoft.com/office/drawing/2014/main" id="{BA779C88-EF12-2E7B-ABBA-5966C82A5200}"/>
              </a:ext>
            </a:extLst>
          </p:cNvPr>
          <p:cNvSpPr txBox="1"/>
          <p:nvPr/>
        </p:nvSpPr>
        <p:spPr>
          <a:xfrm>
            <a:off x="2132025" y="4834125"/>
            <a:ext cx="1080242" cy="40011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342900" indent="-342900" algn="just" fontAlgn="base">
              <a:buFont typeface="Arial" charset="0"/>
              <a:buChar char="•"/>
            </a:pPr>
            <a:r>
              <a:rPr lang="en-US" sz="2000" dirty="0">
                <a:solidFill>
                  <a:schemeClr val="bg1"/>
                </a:solidFill>
                <a:highlight>
                  <a:srgbClr val="0000FF"/>
                </a:highlight>
                <a:latin typeface="Times New Roman" panose="02020603050405020304" pitchFamily="18" charset="0"/>
                <a:ea typeface="Arial" charset="0"/>
                <a:cs typeface="Times New Roman" panose="02020603050405020304" pitchFamily="18" charset="0"/>
              </a:rPr>
              <a:t>PIB </a:t>
            </a:r>
            <a:endParaRPr lang="is-IS" sz="2000" dirty="0">
              <a:solidFill>
                <a:schemeClr val="tx1"/>
              </a:solidFill>
              <a:latin typeface="Times New Roman" panose="02020603050405020304" pitchFamily="18" charset="0"/>
              <a:ea typeface="Arial" charset="0"/>
              <a:cs typeface="Times New Roman" panose="02020603050405020304" pitchFamily="18" charset="0"/>
            </a:endParaRPr>
          </a:p>
        </p:txBody>
      </p:sp>
      <p:sp>
        <p:nvSpPr>
          <p:cNvPr id="13" name="CuadroTexto 12">
            <a:extLst>
              <a:ext uri="{FF2B5EF4-FFF2-40B4-BE49-F238E27FC236}">
                <a16:creationId xmlns:a16="http://schemas.microsoft.com/office/drawing/2014/main" id="{AB75BC78-CA83-207E-12AB-28F698F8F099}"/>
              </a:ext>
            </a:extLst>
          </p:cNvPr>
          <p:cNvSpPr txBox="1"/>
          <p:nvPr/>
        </p:nvSpPr>
        <p:spPr>
          <a:xfrm>
            <a:off x="4444319" y="4873353"/>
            <a:ext cx="1080242" cy="369332"/>
          </a:xfrm>
          <a:prstGeom prst="rect">
            <a:avLst/>
          </a:prstGeom>
          <a:noFill/>
        </p:spPr>
        <p:txBody>
          <a:bodyPr wrap="square">
            <a:spAutoFit/>
          </a:bodyPr>
          <a:lstStyle/>
          <a:p>
            <a:r>
              <a:rPr lang="en-US" sz="1800" dirty="0" err="1">
                <a:solidFill>
                  <a:schemeClr val="bg1"/>
                </a:solidFill>
                <a:highlight>
                  <a:srgbClr val="FF0000"/>
                </a:highlight>
                <a:latin typeface="Times New Roman" panose="02020603050405020304" pitchFamily="18" charset="0"/>
                <a:ea typeface="Arial" charset="0"/>
                <a:cs typeface="Times New Roman" panose="02020603050405020304" pitchFamily="18" charset="0"/>
              </a:rPr>
              <a:t>Empleo</a:t>
            </a:r>
            <a:r>
              <a:rPr lang="en-US" sz="1800" dirty="0">
                <a:solidFill>
                  <a:schemeClr val="bg1"/>
                </a:solidFill>
                <a:highlight>
                  <a:srgbClr val="0000FF"/>
                </a:highlight>
                <a:latin typeface="Times New Roman" panose="02020603050405020304" pitchFamily="18" charset="0"/>
                <a:ea typeface="Arial" charset="0"/>
                <a:cs typeface="Times New Roman" panose="02020603050405020304" pitchFamily="18" charset="0"/>
              </a:rPr>
              <a:t> </a:t>
            </a:r>
            <a:endParaRPr lang="es-CO" dirty="0"/>
          </a:p>
        </p:txBody>
      </p:sp>
      <p:graphicFrame>
        <p:nvGraphicFramePr>
          <p:cNvPr id="14" name="Gráfico 13">
            <a:extLst>
              <a:ext uri="{FF2B5EF4-FFF2-40B4-BE49-F238E27FC236}">
                <a16:creationId xmlns:a16="http://schemas.microsoft.com/office/drawing/2014/main" id="{8AD64E38-354C-7526-4EDD-64195D41BC86}"/>
              </a:ext>
            </a:extLst>
          </p:cNvPr>
          <p:cNvGraphicFramePr>
            <a:graphicFrameLocks/>
          </p:cNvGraphicFramePr>
          <p:nvPr>
            <p:extLst>
              <p:ext uri="{D42A27DB-BD31-4B8C-83A1-F6EECF244321}">
                <p14:modId xmlns:p14="http://schemas.microsoft.com/office/powerpoint/2010/main" val="992779189"/>
              </p:ext>
            </p:extLst>
          </p:nvPr>
        </p:nvGraphicFramePr>
        <p:xfrm>
          <a:off x="821103" y="1611265"/>
          <a:ext cx="5938657" cy="32236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240131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ítulo 1">
            <a:extLst>
              <a:ext uri="{FF2B5EF4-FFF2-40B4-BE49-F238E27FC236}">
                <a16:creationId xmlns:a16="http://schemas.microsoft.com/office/drawing/2014/main" id="{D47EA891-DB17-44E8-C2C2-D6C7DCDA5CBE}"/>
              </a:ext>
            </a:extLst>
          </p:cNvPr>
          <p:cNvSpPr txBox="1">
            <a:spLocks/>
          </p:cNvSpPr>
          <p:nvPr/>
        </p:nvSpPr>
        <p:spPr>
          <a:xfrm>
            <a:off x="1961539" y="1486018"/>
            <a:ext cx="8143160" cy="474915"/>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800" b="1" dirty="0">
                <a:solidFill>
                  <a:schemeClr val="tx1"/>
                </a:solidFill>
                <a:latin typeface="Arial" charset="0"/>
                <a:ea typeface="Arial" charset="0"/>
                <a:cs typeface="Arial" charset="0"/>
              </a:rPr>
              <a:t>Norma para el turismo sostenible</a:t>
            </a:r>
          </a:p>
          <a:p>
            <a:pPr algn="ctr"/>
            <a:endParaRPr lang="x-none" sz="2800" b="1" dirty="0">
              <a:solidFill>
                <a:schemeClr val="tx1"/>
              </a:solidFill>
              <a:latin typeface="Arial" charset="0"/>
              <a:ea typeface="Arial" charset="0"/>
              <a:cs typeface="Arial" charset="0"/>
            </a:endParaRPr>
          </a:p>
        </p:txBody>
      </p:sp>
      <p:sp>
        <p:nvSpPr>
          <p:cNvPr id="7" name="Título 1">
            <a:extLst>
              <a:ext uri="{FF2B5EF4-FFF2-40B4-BE49-F238E27FC236}">
                <a16:creationId xmlns:a16="http://schemas.microsoft.com/office/drawing/2014/main" id="{D4D94BC5-EB03-B20E-C56A-70813EE4C830}"/>
              </a:ext>
            </a:extLst>
          </p:cNvPr>
          <p:cNvSpPr txBox="1">
            <a:spLocks/>
          </p:cNvSpPr>
          <p:nvPr/>
        </p:nvSpPr>
        <p:spPr>
          <a:xfrm>
            <a:off x="1961539" y="2696608"/>
            <a:ext cx="8143160" cy="474915"/>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800" b="1" dirty="0">
                <a:solidFill>
                  <a:schemeClr val="tx1"/>
                </a:solidFill>
                <a:latin typeface="Arial" charset="0"/>
                <a:ea typeface="Arial" charset="0"/>
                <a:cs typeface="Arial" charset="0"/>
              </a:rPr>
              <a:t>Resolución 3860/2015</a:t>
            </a:r>
          </a:p>
          <a:p>
            <a:pPr algn="ctr"/>
            <a:r>
              <a:rPr lang="es-ES" sz="2800" b="1" dirty="0">
                <a:solidFill>
                  <a:schemeClr val="tx1"/>
                </a:solidFill>
                <a:latin typeface="Arial" charset="0"/>
                <a:ea typeface="Arial" charset="0"/>
                <a:cs typeface="Arial" charset="0"/>
              </a:rPr>
              <a:t>Ley 2068 2020</a:t>
            </a:r>
          </a:p>
          <a:p>
            <a:pPr algn="ctr"/>
            <a:endParaRPr lang="x-none" sz="2800" b="1" dirty="0">
              <a:solidFill>
                <a:schemeClr val="tx1"/>
              </a:solidFill>
              <a:latin typeface="Arial" charset="0"/>
              <a:ea typeface="Arial" charset="0"/>
              <a:cs typeface="Arial" charset="0"/>
            </a:endParaRPr>
          </a:p>
        </p:txBody>
      </p:sp>
      <p:sp>
        <p:nvSpPr>
          <p:cNvPr id="8" name="Título 1">
            <a:extLst>
              <a:ext uri="{FF2B5EF4-FFF2-40B4-BE49-F238E27FC236}">
                <a16:creationId xmlns:a16="http://schemas.microsoft.com/office/drawing/2014/main" id="{F973C6E9-A679-6E21-E9DD-1DBC62F14FB1}"/>
              </a:ext>
            </a:extLst>
          </p:cNvPr>
          <p:cNvSpPr txBox="1">
            <a:spLocks/>
          </p:cNvSpPr>
          <p:nvPr/>
        </p:nvSpPr>
        <p:spPr>
          <a:xfrm>
            <a:off x="3810353" y="4322381"/>
            <a:ext cx="690138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endParaRPr lang="es-ES" sz="1800" dirty="0">
              <a:solidFill>
                <a:schemeClr val="tx1"/>
              </a:solidFill>
              <a:latin typeface="Arial" charset="0"/>
              <a:ea typeface="Arial" charset="0"/>
              <a:cs typeface="Arial" charset="0"/>
            </a:endParaRPr>
          </a:p>
          <a:p>
            <a:pPr algn="l"/>
            <a:r>
              <a:rPr lang="es-ES" sz="1800" dirty="0">
                <a:solidFill>
                  <a:schemeClr val="tx1"/>
                </a:solidFill>
                <a:latin typeface="Arial" charset="0"/>
                <a:ea typeface="Arial" charset="0"/>
                <a:cs typeface="Arial" charset="0"/>
              </a:rPr>
              <a:t>NTS-TS 002 alojamiento y hospedaje </a:t>
            </a:r>
          </a:p>
          <a:p>
            <a:pPr algn="l"/>
            <a:r>
              <a:rPr lang="es-ES" sz="1800" dirty="0">
                <a:solidFill>
                  <a:schemeClr val="tx1"/>
                </a:solidFill>
                <a:latin typeface="Arial" charset="0"/>
                <a:ea typeface="Arial" charset="0"/>
                <a:cs typeface="Arial" charset="0"/>
              </a:rPr>
              <a:t>NTS-TS 003 agencias de viajes </a:t>
            </a:r>
          </a:p>
          <a:p>
            <a:pPr algn="l"/>
            <a:r>
              <a:rPr lang="es-ES" sz="1800" dirty="0">
                <a:solidFill>
                  <a:schemeClr val="tx1"/>
                </a:solidFill>
                <a:latin typeface="Arial" charset="0"/>
                <a:ea typeface="Arial" charset="0"/>
                <a:cs typeface="Arial" charset="0"/>
              </a:rPr>
              <a:t>NTS-TS 004 restaurantes y bares </a:t>
            </a:r>
          </a:p>
          <a:p>
            <a:pPr algn="l"/>
            <a:r>
              <a:rPr lang="es-ES" sz="1800" dirty="0">
                <a:solidFill>
                  <a:schemeClr val="tx1"/>
                </a:solidFill>
                <a:latin typeface="Arial" charset="0"/>
                <a:ea typeface="Arial" charset="0"/>
                <a:cs typeface="Arial" charset="0"/>
              </a:rPr>
              <a:t>NTS-TS 005 transporte turístico </a:t>
            </a:r>
          </a:p>
          <a:p>
            <a:pPr algn="l"/>
            <a:r>
              <a:rPr lang="es-ES" sz="1800" dirty="0">
                <a:solidFill>
                  <a:schemeClr val="tx1"/>
                </a:solidFill>
                <a:latin typeface="Arial" charset="0"/>
                <a:ea typeface="Arial" charset="0"/>
                <a:cs typeface="Arial" charset="0"/>
              </a:rPr>
              <a:t>NTS-TS 006-1 organizadores de congresos ferias y convenciones </a:t>
            </a:r>
          </a:p>
          <a:p>
            <a:pPr algn="l"/>
            <a:r>
              <a:rPr lang="es-ES" sz="1800" dirty="0">
                <a:solidFill>
                  <a:schemeClr val="tx1"/>
                </a:solidFill>
                <a:latin typeface="Arial" charset="0"/>
                <a:ea typeface="Arial" charset="0"/>
                <a:cs typeface="Arial" charset="0"/>
              </a:rPr>
              <a:t>NTS-TS 006-2 sedes para congresos ferias y convenciones </a:t>
            </a:r>
          </a:p>
          <a:p>
            <a:pPr algn="l"/>
            <a:r>
              <a:rPr lang="es-ES" sz="1800" dirty="0">
                <a:solidFill>
                  <a:schemeClr val="tx1"/>
                </a:solidFill>
                <a:latin typeface="Arial" charset="0"/>
                <a:ea typeface="Arial" charset="0"/>
                <a:cs typeface="Arial" charset="0"/>
              </a:rPr>
              <a:t>NTS-TS 007 TC y multipropiedad </a:t>
            </a:r>
            <a:endParaRPr lang="x-none" sz="1800" dirty="0">
              <a:solidFill>
                <a:schemeClr val="tx1"/>
              </a:solidFill>
              <a:latin typeface="Arial" charset="0"/>
              <a:ea typeface="Arial" charset="0"/>
              <a:cs typeface="Arial" charset="0"/>
            </a:endParaRPr>
          </a:p>
        </p:txBody>
      </p:sp>
      <p:sp>
        <p:nvSpPr>
          <p:cNvPr id="9" name="Título 1">
            <a:extLst>
              <a:ext uri="{FF2B5EF4-FFF2-40B4-BE49-F238E27FC236}">
                <a16:creationId xmlns:a16="http://schemas.microsoft.com/office/drawing/2014/main" id="{88CC22E3-4A1E-C02F-50CA-A91734DB30F0}"/>
              </a:ext>
            </a:extLst>
          </p:cNvPr>
          <p:cNvSpPr txBox="1">
            <a:spLocks/>
          </p:cNvSpPr>
          <p:nvPr/>
        </p:nvSpPr>
        <p:spPr>
          <a:xfrm>
            <a:off x="1302466" y="3602100"/>
            <a:ext cx="1841840"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s-ES" sz="1800" dirty="0">
              <a:solidFill>
                <a:schemeClr val="tx1"/>
              </a:solidFill>
              <a:latin typeface="Arial" charset="0"/>
              <a:ea typeface="Arial" charset="0"/>
              <a:cs typeface="Arial" charset="0"/>
            </a:endParaRPr>
          </a:p>
          <a:p>
            <a:pPr algn="ctr"/>
            <a:r>
              <a:rPr lang="es-ES" sz="1800" dirty="0">
                <a:solidFill>
                  <a:schemeClr val="tx1"/>
                </a:solidFill>
                <a:latin typeface="Arial" charset="0"/>
                <a:ea typeface="Arial" charset="0"/>
                <a:cs typeface="Arial" charset="0"/>
              </a:rPr>
              <a:t>NTS-TS </a:t>
            </a:r>
          </a:p>
          <a:p>
            <a:pPr algn="ctr"/>
            <a:r>
              <a:rPr lang="es-ES" sz="1800" dirty="0">
                <a:solidFill>
                  <a:schemeClr val="tx1"/>
                </a:solidFill>
                <a:latin typeface="Arial" charset="0"/>
                <a:ea typeface="Arial" charset="0"/>
                <a:cs typeface="Arial" charset="0"/>
              </a:rPr>
              <a:t>Para PST</a:t>
            </a:r>
            <a:endParaRPr lang="x-none" sz="1800" dirty="0">
              <a:solidFill>
                <a:schemeClr val="tx1"/>
              </a:solidFill>
              <a:latin typeface="Arial" charset="0"/>
              <a:ea typeface="Arial" charset="0"/>
              <a:cs typeface="Arial" charset="0"/>
            </a:endParaRPr>
          </a:p>
        </p:txBody>
      </p:sp>
      <p:sp>
        <p:nvSpPr>
          <p:cNvPr id="10" name="Título 1">
            <a:extLst>
              <a:ext uri="{FF2B5EF4-FFF2-40B4-BE49-F238E27FC236}">
                <a16:creationId xmlns:a16="http://schemas.microsoft.com/office/drawing/2014/main" id="{DCAD5668-DE1E-6B33-7459-90BCDE2D0D98}"/>
              </a:ext>
            </a:extLst>
          </p:cNvPr>
          <p:cNvSpPr txBox="1">
            <a:spLocks/>
          </p:cNvSpPr>
          <p:nvPr/>
        </p:nvSpPr>
        <p:spPr>
          <a:xfrm>
            <a:off x="5833209" y="161708"/>
            <a:ext cx="564759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4800" dirty="0">
                <a:solidFill>
                  <a:schemeClr val="tx1"/>
                </a:solidFill>
                <a:latin typeface="Times New Roman" panose="02020603050405020304" pitchFamily="18" charset="0"/>
                <a:ea typeface="Arial" charset="0"/>
                <a:cs typeface="Times New Roman" panose="02020603050405020304" pitchFamily="18" charset="0"/>
              </a:rPr>
              <a:t>Turismo en Colombia </a:t>
            </a:r>
            <a:endParaRPr lang="x-none" sz="4800" dirty="0">
              <a:solidFill>
                <a:schemeClr val="tx1"/>
              </a:solidFill>
              <a:latin typeface="Times New Roman" panose="02020603050405020304" pitchFamily="18" charset="0"/>
              <a:ea typeface="Arial" charset="0"/>
              <a:cs typeface="Times New Roman" panose="02020603050405020304" pitchFamily="18" charset="0"/>
            </a:endParaRPr>
          </a:p>
        </p:txBody>
      </p:sp>
      <p:sp>
        <p:nvSpPr>
          <p:cNvPr id="11" name="Abrir llave 10">
            <a:extLst>
              <a:ext uri="{FF2B5EF4-FFF2-40B4-BE49-F238E27FC236}">
                <a16:creationId xmlns:a16="http://schemas.microsoft.com/office/drawing/2014/main" id="{D968B6D6-CAF4-C49C-1994-411D9E6DB378}"/>
              </a:ext>
            </a:extLst>
          </p:cNvPr>
          <p:cNvSpPr/>
          <p:nvPr/>
        </p:nvSpPr>
        <p:spPr>
          <a:xfrm>
            <a:off x="2879939" y="3186817"/>
            <a:ext cx="528734" cy="175307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a:defRPr>
                <a:solidFill>
                  <a:schemeClr val="tx1"/>
                </a:solidFill>
                <a:latin typeface="+mn-lt"/>
                <a:ea typeface="+mn-ea"/>
                <a:cs typeface="+mn-cs"/>
              </a:defRPr>
            </a:lvl1pPr>
            <a:lvl2pPr>
              <a:defRPr>
                <a:solidFill>
                  <a:schemeClr val="tx1"/>
                </a:solidFill>
                <a:latin typeface="+mn-lt"/>
                <a:ea typeface="+mn-ea"/>
                <a:cs typeface="+mn-cs"/>
              </a:defRPr>
            </a:lvl2pPr>
            <a:lvl3pPr>
              <a:defRPr>
                <a:solidFill>
                  <a:schemeClr val="tx1"/>
                </a:solidFill>
                <a:latin typeface="+mn-lt"/>
                <a:ea typeface="+mn-ea"/>
                <a:cs typeface="+mn-cs"/>
              </a:defRPr>
            </a:lvl3pPr>
            <a:lvl4pPr>
              <a:defRPr>
                <a:solidFill>
                  <a:schemeClr val="tx1"/>
                </a:solidFill>
                <a:latin typeface="+mn-lt"/>
                <a:ea typeface="+mn-ea"/>
                <a:cs typeface="+mn-cs"/>
              </a:defRPr>
            </a:lvl4pPr>
            <a:lvl5pPr>
              <a:defRPr>
                <a:solidFill>
                  <a:schemeClr val="tx1"/>
                </a:solidFill>
                <a:latin typeface="+mn-lt"/>
                <a:ea typeface="+mn-ea"/>
                <a:cs typeface="+mn-cs"/>
              </a:defRPr>
            </a:lvl5pPr>
            <a:lvl6pPr>
              <a:defRPr>
                <a:solidFill>
                  <a:schemeClr val="tx1"/>
                </a:solidFill>
                <a:latin typeface="+mn-lt"/>
                <a:ea typeface="+mn-ea"/>
                <a:cs typeface="+mn-cs"/>
              </a:defRPr>
            </a:lvl6pPr>
            <a:lvl7pPr>
              <a:defRPr>
                <a:solidFill>
                  <a:schemeClr val="tx1"/>
                </a:solidFill>
                <a:latin typeface="+mn-lt"/>
                <a:ea typeface="+mn-ea"/>
                <a:cs typeface="+mn-cs"/>
              </a:defRPr>
            </a:lvl7pPr>
            <a:lvl8pPr>
              <a:defRPr>
                <a:solidFill>
                  <a:schemeClr val="tx1"/>
                </a:solidFill>
                <a:latin typeface="+mn-lt"/>
                <a:ea typeface="+mn-ea"/>
                <a:cs typeface="+mn-cs"/>
              </a:defRPr>
            </a:lvl8pPr>
            <a:lvl9pPr>
              <a:defRPr>
                <a:solidFill>
                  <a:schemeClr val="tx1"/>
                </a:solidFill>
                <a:latin typeface="+mn-lt"/>
                <a:ea typeface="+mn-ea"/>
                <a:cs typeface="+mn-cs"/>
              </a:defRPr>
            </a:lvl9pPr>
          </a:lstStyle>
          <a:p>
            <a:pPr algn="ctr"/>
            <a:endParaRPr lang="es-ES_tradnl" b="1" dirty="0">
              <a:solidFill>
                <a:schemeClr val="bg1"/>
              </a:solidFill>
            </a:endParaRPr>
          </a:p>
        </p:txBody>
      </p:sp>
    </p:spTree>
    <p:extLst>
      <p:ext uri="{BB962C8B-B14F-4D97-AF65-F5344CB8AC3E}">
        <p14:creationId xmlns:p14="http://schemas.microsoft.com/office/powerpoint/2010/main" val="12215096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238EF1BE-0920-461A-60F9-80A3536A9873}"/>
              </a:ext>
            </a:extLst>
          </p:cNvPr>
          <p:cNvSpPr txBox="1">
            <a:spLocks/>
          </p:cNvSpPr>
          <p:nvPr/>
        </p:nvSpPr>
        <p:spPr>
          <a:xfrm>
            <a:off x="2024420" y="2125699"/>
            <a:ext cx="8143160" cy="474915"/>
          </a:xfrm>
          <a:prstGeom prst="rect">
            <a:avLst/>
          </a:prstGeom>
          <a:ln>
            <a:solidFill>
              <a:schemeClr val="bg1"/>
            </a:solidFill>
          </a:ln>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2800" b="1" dirty="0">
                <a:solidFill>
                  <a:schemeClr val="tx1"/>
                </a:solidFill>
                <a:latin typeface="Arial" charset="0"/>
                <a:ea typeface="Arial" charset="0"/>
                <a:cs typeface="Arial" charset="0"/>
              </a:rPr>
              <a:t>Norma para el turismo sostenible</a:t>
            </a:r>
          </a:p>
          <a:p>
            <a:endParaRPr lang="x-none" sz="2800" b="1" dirty="0">
              <a:solidFill>
                <a:schemeClr val="tx1"/>
              </a:solidFill>
              <a:latin typeface="Arial" charset="0"/>
              <a:ea typeface="Arial" charset="0"/>
              <a:cs typeface="Arial" charset="0"/>
            </a:endParaRPr>
          </a:p>
        </p:txBody>
      </p:sp>
      <p:sp>
        <p:nvSpPr>
          <p:cNvPr id="5" name="Título 1">
            <a:extLst>
              <a:ext uri="{FF2B5EF4-FFF2-40B4-BE49-F238E27FC236}">
                <a16:creationId xmlns:a16="http://schemas.microsoft.com/office/drawing/2014/main" id="{FCE44255-5C89-331D-68C3-64CBEDB8914A}"/>
              </a:ext>
            </a:extLst>
          </p:cNvPr>
          <p:cNvSpPr txBox="1">
            <a:spLocks/>
          </p:cNvSpPr>
          <p:nvPr/>
        </p:nvSpPr>
        <p:spPr>
          <a:xfrm>
            <a:off x="2278942" y="3095411"/>
            <a:ext cx="1738671" cy="709613"/>
          </a:xfrm>
          <a:prstGeom prst="rect">
            <a:avLst/>
          </a:prstGeom>
          <a:ln>
            <a:solidFill>
              <a:schemeClr val="bg1"/>
            </a:solidFill>
          </a:ln>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endParaRPr lang="es-ES" sz="2000" dirty="0">
              <a:solidFill>
                <a:schemeClr val="tx1"/>
              </a:solidFill>
              <a:latin typeface="Arial" charset="0"/>
              <a:ea typeface="Arial" charset="0"/>
              <a:cs typeface="Arial" charset="0"/>
            </a:endParaRPr>
          </a:p>
          <a:p>
            <a:pPr algn="ctr"/>
            <a:r>
              <a:rPr lang="es-ES" sz="2000" dirty="0">
                <a:solidFill>
                  <a:schemeClr val="tx1"/>
                </a:solidFill>
                <a:latin typeface="Arial" charset="0"/>
                <a:ea typeface="Arial" charset="0"/>
                <a:cs typeface="Arial" charset="0"/>
              </a:rPr>
              <a:t>NTS-TS </a:t>
            </a:r>
          </a:p>
          <a:p>
            <a:pPr algn="ctr"/>
            <a:r>
              <a:rPr lang="es-ES" sz="2000" dirty="0">
                <a:solidFill>
                  <a:schemeClr val="tx1"/>
                </a:solidFill>
                <a:latin typeface="Arial" charset="0"/>
                <a:ea typeface="Arial" charset="0"/>
                <a:cs typeface="Arial" charset="0"/>
              </a:rPr>
              <a:t>Para destinos</a:t>
            </a:r>
            <a:endParaRPr lang="x-none" sz="2000" dirty="0">
              <a:solidFill>
                <a:schemeClr val="tx1"/>
              </a:solidFill>
              <a:latin typeface="Arial" charset="0"/>
              <a:ea typeface="Arial" charset="0"/>
              <a:cs typeface="Arial" charset="0"/>
            </a:endParaRPr>
          </a:p>
        </p:txBody>
      </p:sp>
      <p:sp>
        <p:nvSpPr>
          <p:cNvPr id="6" name="Abrir llave 5">
            <a:extLst>
              <a:ext uri="{FF2B5EF4-FFF2-40B4-BE49-F238E27FC236}">
                <a16:creationId xmlns:a16="http://schemas.microsoft.com/office/drawing/2014/main" id="{0BB30082-EF8A-56AA-1B2B-C9C0B62F6C0A}"/>
              </a:ext>
            </a:extLst>
          </p:cNvPr>
          <p:cNvSpPr/>
          <p:nvPr/>
        </p:nvSpPr>
        <p:spPr>
          <a:xfrm>
            <a:off x="4068924" y="3111934"/>
            <a:ext cx="528734" cy="74305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lvl1pPr>
              <a:defRPr>
                <a:solidFill>
                  <a:schemeClr val="tx1"/>
                </a:solidFill>
                <a:latin typeface="+mn-lt"/>
                <a:ea typeface="+mn-ea"/>
                <a:cs typeface="+mn-cs"/>
              </a:defRPr>
            </a:lvl1pPr>
            <a:lvl2pPr>
              <a:defRPr>
                <a:solidFill>
                  <a:schemeClr val="tx1"/>
                </a:solidFill>
                <a:latin typeface="+mn-lt"/>
                <a:ea typeface="+mn-ea"/>
                <a:cs typeface="+mn-cs"/>
              </a:defRPr>
            </a:lvl2pPr>
            <a:lvl3pPr>
              <a:defRPr>
                <a:solidFill>
                  <a:schemeClr val="tx1"/>
                </a:solidFill>
                <a:latin typeface="+mn-lt"/>
                <a:ea typeface="+mn-ea"/>
                <a:cs typeface="+mn-cs"/>
              </a:defRPr>
            </a:lvl3pPr>
            <a:lvl4pPr>
              <a:defRPr>
                <a:solidFill>
                  <a:schemeClr val="tx1"/>
                </a:solidFill>
                <a:latin typeface="+mn-lt"/>
                <a:ea typeface="+mn-ea"/>
                <a:cs typeface="+mn-cs"/>
              </a:defRPr>
            </a:lvl4pPr>
            <a:lvl5pPr>
              <a:defRPr>
                <a:solidFill>
                  <a:schemeClr val="tx1"/>
                </a:solidFill>
                <a:latin typeface="+mn-lt"/>
                <a:ea typeface="+mn-ea"/>
                <a:cs typeface="+mn-cs"/>
              </a:defRPr>
            </a:lvl5pPr>
            <a:lvl6pPr>
              <a:defRPr>
                <a:solidFill>
                  <a:schemeClr val="tx1"/>
                </a:solidFill>
                <a:latin typeface="+mn-lt"/>
                <a:ea typeface="+mn-ea"/>
                <a:cs typeface="+mn-cs"/>
              </a:defRPr>
            </a:lvl6pPr>
            <a:lvl7pPr>
              <a:defRPr>
                <a:solidFill>
                  <a:schemeClr val="tx1"/>
                </a:solidFill>
                <a:latin typeface="+mn-lt"/>
                <a:ea typeface="+mn-ea"/>
                <a:cs typeface="+mn-cs"/>
              </a:defRPr>
            </a:lvl7pPr>
            <a:lvl8pPr>
              <a:defRPr>
                <a:solidFill>
                  <a:schemeClr val="tx1"/>
                </a:solidFill>
                <a:latin typeface="+mn-lt"/>
                <a:ea typeface="+mn-ea"/>
                <a:cs typeface="+mn-cs"/>
              </a:defRPr>
            </a:lvl8pPr>
            <a:lvl9pPr>
              <a:defRPr>
                <a:solidFill>
                  <a:schemeClr val="tx1"/>
                </a:solidFill>
                <a:latin typeface="+mn-lt"/>
                <a:ea typeface="+mn-ea"/>
                <a:cs typeface="+mn-cs"/>
              </a:defRPr>
            </a:lvl9pPr>
          </a:lstStyle>
          <a:p>
            <a:pPr algn="ctr"/>
            <a:endParaRPr lang="es-ES_tradnl" b="1">
              <a:solidFill>
                <a:schemeClr val="tx1"/>
              </a:solidFill>
            </a:endParaRPr>
          </a:p>
        </p:txBody>
      </p:sp>
      <p:sp>
        <p:nvSpPr>
          <p:cNvPr id="7" name="Título 1">
            <a:extLst>
              <a:ext uri="{FF2B5EF4-FFF2-40B4-BE49-F238E27FC236}">
                <a16:creationId xmlns:a16="http://schemas.microsoft.com/office/drawing/2014/main" id="{0C6292F5-9952-CC9C-BA33-88FAF06AB73E}"/>
              </a:ext>
            </a:extLst>
          </p:cNvPr>
          <p:cNvSpPr txBox="1">
            <a:spLocks/>
          </p:cNvSpPr>
          <p:nvPr/>
        </p:nvSpPr>
        <p:spPr>
          <a:xfrm>
            <a:off x="4744403" y="3095412"/>
            <a:ext cx="3832061" cy="709613"/>
          </a:xfrm>
          <a:prstGeom prst="rect">
            <a:avLst/>
          </a:prstGeom>
          <a:ln>
            <a:solidFill>
              <a:schemeClr val="bg1"/>
            </a:solidFill>
          </a:ln>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endParaRPr lang="es-ES" sz="1800" dirty="0">
              <a:solidFill>
                <a:schemeClr val="tx1"/>
              </a:solidFill>
              <a:latin typeface="Arial" charset="0"/>
              <a:ea typeface="Arial" charset="0"/>
              <a:cs typeface="Arial" charset="0"/>
            </a:endParaRPr>
          </a:p>
          <a:p>
            <a:pPr algn="l"/>
            <a:r>
              <a:rPr lang="es-ES" sz="1800" dirty="0">
                <a:solidFill>
                  <a:schemeClr val="tx1"/>
                </a:solidFill>
                <a:latin typeface="Arial" charset="0"/>
                <a:ea typeface="Arial" charset="0"/>
                <a:cs typeface="Arial" charset="0"/>
              </a:rPr>
              <a:t>NTS-TS 001-1 (DT sin Playa)</a:t>
            </a:r>
          </a:p>
          <a:p>
            <a:pPr algn="l"/>
            <a:r>
              <a:rPr lang="es-ES" sz="1800" dirty="0">
                <a:solidFill>
                  <a:schemeClr val="tx1"/>
                </a:solidFill>
                <a:latin typeface="Arial" charset="0"/>
                <a:ea typeface="Arial" charset="0"/>
                <a:cs typeface="Arial" charset="0"/>
              </a:rPr>
              <a:t>NTS-TS 001-2 (DT con Playa) </a:t>
            </a:r>
          </a:p>
        </p:txBody>
      </p:sp>
      <p:sp>
        <p:nvSpPr>
          <p:cNvPr id="8" name="Título 1">
            <a:extLst>
              <a:ext uri="{FF2B5EF4-FFF2-40B4-BE49-F238E27FC236}">
                <a16:creationId xmlns:a16="http://schemas.microsoft.com/office/drawing/2014/main" id="{008DCF9F-7C86-2128-0D6D-368E482B845E}"/>
              </a:ext>
            </a:extLst>
          </p:cNvPr>
          <p:cNvSpPr txBox="1">
            <a:spLocks/>
          </p:cNvSpPr>
          <p:nvPr/>
        </p:nvSpPr>
        <p:spPr>
          <a:xfrm>
            <a:off x="5833209" y="161708"/>
            <a:ext cx="564759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4800" dirty="0">
                <a:solidFill>
                  <a:schemeClr val="tx1"/>
                </a:solidFill>
                <a:latin typeface="Times New Roman" panose="02020603050405020304" pitchFamily="18" charset="0"/>
                <a:ea typeface="Arial" charset="0"/>
                <a:cs typeface="Times New Roman" panose="02020603050405020304" pitchFamily="18" charset="0"/>
              </a:rPr>
              <a:t>Turismo en Colombia </a:t>
            </a:r>
            <a:endParaRPr lang="x-none" sz="4800" dirty="0">
              <a:solidFill>
                <a:schemeClr val="tx1"/>
              </a:solidFill>
              <a:latin typeface="Times New Roman" panose="02020603050405020304" pitchFamily="18" charset="0"/>
              <a:ea typeface="Arial" charset="0"/>
              <a:cs typeface="Times New Roman" panose="02020603050405020304" pitchFamily="18" charset="0"/>
            </a:endParaRPr>
          </a:p>
        </p:txBody>
      </p:sp>
    </p:spTree>
    <p:extLst>
      <p:ext uri="{BB962C8B-B14F-4D97-AF65-F5344CB8AC3E}">
        <p14:creationId xmlns:p14="http://schemas.microsoft.com/office/powerpoint/2010/main" val="20438031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a:extLst>
              <a:ext uri="{FF2B5EF4-FFF2-40B4-BE49-F238E27FC236}">
                <a16:creationId xmlns:a16="http://schemas.microsoft.com/office/drawing/2014/main" id="{EF0B2792-CE38-1C78-0FD8-7B9B9D35E2C3}"/>
              </a:ext>
            </a:extLst>
          </p:cNvPr>
          <p:cNvSpPr/>
          <p:nvPr/>
        </p:nvSpPr>
        <p:spPr>
          <a:xfrm>
            <a:off x="5962959" y="226601"/>
            <a:ext cx="5606456" cy="523220"/>
          </a:xfrm>
          <a:prstGeom prst="rect">
            <a:avLst/>
          </a:prstGeom>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_tradnl" altLang="es-CO" sz="2800" dirty="0">
                <a:latin typeface="Narkisim" panose="020E0502050101010101" pitchFamily="34" charset="-79"/>
                <a:cs typeface="Narkisim" panose="020E0502050101010101" pitchFamily="34" charset="-79"/>
                <a:sym typeface="Open Sans"/>
              </a:rPr>
              <a:t>Componentes del Turismo Sostenible </a:t>
            </a:r>
            <a:endParaRPr lang="es-CO" sz="2800" dirty="0"/>
          </a:p>
        </p:txBody>
      </p:sp>
      <p:sp>
        <p:nvSpPr>
          <p:cNvPr id="5" name="Line 7">
            <a:extLst>
              <a:ext uri="{FF2B5EF4-FFF2-40B4-BE49-F238E27FC236}">
                <a16:creationId xmlns:a16="http://schemas.microsoft.com/office/drawing/2014/main" id="{1A04495A-C4C9-8479-76FE-5E5C1E13D9E2}"/>
              </a:ext>
            </a:extLst>
          </p:cNvPr>
          <p:cNvSpPr>
            <a:spLocks noChangeShapeType="1"/>
          </p:cNvSpPr>
          <p:nvPr/>
        </p:nvSpPr>
        <p:spPr bwMode="auto">
          <a:xfrm rot="10800000" flipH="1">
            <a:off x="4565254" y="2022925"/>
            <a:ext cx="1344497" cy="1189039"/>
          </a:xfrm>
          <a:prstGeom prst="line">
            <a:avLst/>
          </a:prstGeom>
          <a:ln>
            <a:solidFill>
              <a:schemeClr val="tx1"/>
            </a:solidFill>
            <a:headEnd/>
            <a:tailEnd type="triangle" w="med" len="med"/>
          </a:ln>
        </p:spPr>
        <p:style>
          <a:lnRef idx="1">
            <a:schemeClr val="dk1"/>
          </a:lnRef>
          <a:fillRef idx="0">
            <a:schemeClr val="dk1"/>
          </a:fillRef>
          <a:effectRef idx="0">
            <a:schemeClr val="dk1"/>
          </a:effectRef>
          <a:fontRef idx="minor">
            <a:schemeClr val="tx1"/>
          </a:fontRef>
        </p:style>
        <p:txBody>
          <a:bodyPr lIns="0" tIns="0" rIns="0" bIns="0"/>
          <a:lstStyle>
            <a:lvl1pPr>
              <a:defRPr>
                <a:solidFill>
                  <a:schemeClr val="tx1"/>
                </a:solidFill>
                <a:latin typeface="+mn-lt"/>
                <a:ea typeface="+mn-ea"/>
                <a:cs typeface="+mn-cs"/>
              </a:defRPr>
            </a:lvl1pPr>
            <a:lvl2pPr>
              <a:defRPr>
                <a:solidFill>
                  <a:schemeClr val="tx1"/>
                </a:solidFill>
                <a:latin typeface="+mn-lt"/>
                <a:ea typeface="+mn-ea"/>
                <a:cs typeface="+mn-cs"/>
              </a:defRPr>
            </a:lvl2pPr>
            <a:lvl3pPr>
              <a:defRPr>
                <a:solidFill>
                  <a:schemeClr val="tx1"/>
                </a:solidFill>
                <a:latin typeface="+mn-lt"/>
                <a:ea typeface="+mn-ea"/>
                <a:cs typeface="+mn-cs"/>
              </a:defRPr>
            </a:lvl3pPr>
            <a:lvl4pPr>
              <a:defRPr>
                <a:solidFill>
                  <a:schemeClr val="tx1"/>
                </a:solidFill>
                <a:latin typeface="+mn-lt"/>
                <a:ea typeface="+mn-ea"/>
                <a:cs typeface="+mn-cs"/>
              </a:defRPr>
            </a:lvl4pPr>
            <a:lvl5pPr>
              <a:defRPr>
                <a:solidFill>
                  <a:schemeClr val="tx1"/>
                </a:solidFill>
                <a:latin typeface="+mn-lt"/>
                <a:ea typeface="+mn-ea"/>
                <a:cs typeface="+mn-cs"/>
              </a:defRPr>
            </a:lvl5pPr>
            <a:lvl6pPr>
              <a:defRPr>
                <a:solidFill>
                  <a:schemeClr val="tx1"/>
                </a:solidFill>
                <a:latin typeface="+mn-lt"/>
                <a:ea typeface="+mn-ea"/>
                <a:cs typeface="+mn-cs"/>
              </a:defRPr>
            </a:lvl6pPr>
            <a:lvl7pPr>
              <a:defRPr>
                <a:solidFill>
                  <a:schemeClr val="tx1"/>
                </a:solidFill>
                <a:latin typeface="+mn-lt"/>
                <a:ea typeface="+mn-ea"/>
                <a:cs typeface="+mn-cs"/>
              </a:defRPr>
            </a:lvl7pPr>
            <a:lvl8pPr>
              <a:defRPr>
                <a:solidFill>
                  <a:schemeClr val="tx1"/>
                </a:solidFill>
                <a:latin typeface="+mn-lt"/>
                <a:ea typeface="+mn-ea"/>
                <a:cs typeface="+mn-cs"/>
              </a:defRPr>
            </a:lvl8pPr>
            <a:lvl9pPr>
              <a:defRPr>
                <a:solidFill>
                  <a:schemeClr val="tx1"/>
                </a:solidFill>
                <a:latin typeface="+mn-lt"/>
                <a:ea typeface="+mn-ea"/>
                <a:cs typeface="+mn-cs"/>
              </a:defRPr>
            </a:lvl9pPr>
          </a:lstStyle>
          <a:p>
            <a:pPr>
              <a:defRPr/>
            </a:pPr>
            <a:endParaRPr lang="es-ES_tradnl" dirty="0">
              <a:sym typeface="Gill Sans"/>
            </a:endParaRPr>
          </a:p>
        </p:txBody>
      </p:sp>
      <p:sp>
        <p:nvSpPr>
          <p:cNvPr id="6" name="Line 8">
            <a:extLst>
              <a:ext uri="{FF2B5EF4-FFF2-40B4-BE49-F238E27FC236}">
                <a16:creationId xmlns:a16="http://schemas.microsoft.com/office/drawing/2014/main" id="{19FA4F71-C81F-718C-DCC6-EBF4A5279B9E}"/>
              </a:ext>
            </a:extLst>
          </p:cNvPr>
          <p:cNvSpPr>
            <a:spLocks noChangeShapeType="1"/>
          </p:cNvSpPr>
          <p:nvPr/>
        </p:nvSpPr>
        <p:spPr bwMode="auto">
          <a:xfrm flipV="1">
            <a:off x="4538875" y="3321596"/>
            <a:ext cx="1344497" cy="9884"/>
          </a:xfrm>
          <a:prstGeom prst="line">
            <a:avLst/>
          </a:prstGeom>
          <a:ln>
            <a:solidFill>
              <a:schemeClr val="tx1"/>
            </a:solidFill>
            <a:headEnd/>
            <a:tailEnd type="triangle" w="med" len="med"/>
          </a:ln>
        </p:spPr>
        <p:style>
          <a:lnRef idx="1">
            <a:schemeClr val="dk1"/>
          </a:lnRef>
          <a:fillRef idx="0">
            <a:schemeClr val="dk1"/>
          </a:fillRef>
          <a:effectRef idx="0">
            <a:schemeClr val="dk1"/>
          </a:effectRef>
          <a:fontRef idx="minor">
            <a:schemeClr val="tx1"/>
          </a:fontRef>
        </p:style>
        <p:txBody>
          <a:bodyPr lIns="0" tIns="0" rIns="0" bIns="0"/>
          <a:lstStyle>
            <a:lvl1pPr>
              <a:defRPr>
                <a:solidFill>
                  <a:schemeClr val="tx1"/>
                </a:solidFill>
                <a:latin typeface="+mn-lt"/>
                <a:ea typeface="+mn-ea"/>
                <a:cs typeface="+mn-cs"/>
              </a:defRPr>
            </a:lvl1pPr>
            <a:lvl2pPr>
              <a:defRPr>
                <a:solidFill>
                  <a:schemeClr val="tx1"/>
                </a:solidFill>
                <a:latin typeface="+mn-lt"/>
                <a:ea typeface="+mn-ea"/>
                <a:cs typeface="+mn-cs"/>
              </a:defRPr>
            </a:lvl2pPr>
            <a:lvl3pPr>
              <a:defRPr>
                <a:solidFill>
                  <a:schemeClr val="tx1"/>
                </a:solidFill>
                <a:latin typeface="+mn-lt"/>
                <a:ea typeface="+mn-ea"/>
                <a:cs typeface="+mn-cs"/>
              </a:defRPr>
            </a:lvl3pPr>
            <a:lvl4pPr>
              <a:defRPr>
                <a:solidFill>
                  <a:schemeClr val="tx1"/>
                </a:solidFill>
                <a:latin typeface="+mn-lt"/>
                <a:ea typeface="+mn-ea"/>
                <a:cs typeface="+mn-cs"/>
              </a:defRPr>
            </a:lvl4pPr>
            <a:lvl5pPr>
              <a:defRPr>
                <a:solidFill>
                  <a:schemeClr val="tx1"/>
                </a:solidFill>
                <a:latin typeface="+mn-lt"/>
                <a:ea typeface="+mn-ea"/>
                <a:cs typeface="+mn-cs"/>
              </a:defRPr>
            </a:lvl5pPr>
            <a:lvl6pPr>
              <a:defRPr>
                <a:solidFill>
                  <a:schemeClr val="tx1"/>
                </a:solidFill>
                <a:latin typeface="+mn-lt"/>
                <a:ea typeface="+mn-ea"/>
                <a:cs typeface="+mn-cs"/>
              </a:defRPr>
            </a:lvl6pPr>
            <a:lvl7pPr>
              <a:defRPr>
                <a:solidFill>
                  <a:schemeClr val="tx1"/>
                </a:solidFill>
                <a:latin typeface="+mn-lt"/>
                <a:ea typeface="+mn-ea"/>
                <a:cs typeface="+mn-cs"/>
              </a:defRPr>
            </a:lvl7pPr>
            <a:lvl8pPr>
              <a:defRPr>
                <a:solidFill>
                  <a:schemeClr val="tx1"/>
                </a:solidFill>
                <a:latin typeface="+mn-lt"/>
                <a:ea typeface="+mn-ea"/>
                <a:cs typeface="+mn-cs"/>
              </a:defRPr>
            </a:lvl8pPr>
            <a:lvl9pPr>
              <a:defRPr>
                <a:solidFill>
                  <a:schemeClr val="tx1"/>
                </a:solidFill>
                <a:latin typeface="+mn-lt"/>
                <a:ea typeface="+mn-ea"/>
                <a:cs typeface="+mn-cs"/>
              </a:defRPr>
            </a:lvl9pPr>
          </a:lstStyle>
          <a:p>
            <a:pPr>
              <a:defRPr/>
            </a:pPr>
            <a:endParaRPr lang="es-ES_tradnl" dirty="0">
              <a:sym typeface="Gill Sans"/>
            </a:endParaRPr>
          </a:p>
        </p:txBody>
      </p:sp>
      <p:sp>
        <p:nvSpPr>
          <p:cNvPr id="7" name="Line 9">
            <a:extLst>
              <a:ext uri="{FF2B5EF4-FFF2-40B4-BE49-F238E27FC236}">
                <a16:creationId xmlns:a16="http://schemas.microsoft.com/office/drawing/2014/main" id="{56BED5FE-C821-DAA4-E874-444F92B5D883}"/>
              </a:ext>
            </a:extLst>
          </p:cNvPr>
          <p:cNvSpPr>
            <a:spLocks noChangeShapeType="1"/>
          </p:cNvSpPr>
          <p:nvPr/>
        </p:nvSpPr>
        <p:spPr bwMode="auto">
          <a:xfrm>
            <a:off x="4539854" y="3429000"/>
            <a:ext cx="1343518" cy="1189037"/>
          </a:xfrm>
          <a:prstGeom prst="line">
            <a:avLst/>
          </a:prstGeom>
          <a:ln>
            <a:solidFill>
              <a:schemeClr val="tx1"/>
            </a:solidFill>
            <a:headEnd/>
            <a:tailEnd type="triangle" w="med" len="med"/>
          </a:ln>
        </p:spPr>
        <p:style>
          <a:lnRef idx="1">
            <a:schemeClr val="dk1"/>
          </a:lnRef>
          <a:fillRef idx="0">
            <a:schemeClr val="dk1"/>
          </a:fillRef>
          <a:effectRef idx="0">
            <a:schemeClr val="dk1"/>
          </a:effectRef>
          <a:fontRef idx="minor">
            <a:schemeClr val="tx1"/>
          </a:fontRef>
        </p:style>
        <p:txBody>
          <a:bodyPr lIns="0" tIns="0" rIns="0" bIns="0"/>
          <a:lstStyle>
            <a:lvl1pPr>
              <a:defRPr>
                <a:solidFill>
                  <a:schemeClr val="tx1"/>
                </a:solidFill>
                <a:latin typeface="+mn-lt"/>
                <a:ea typeface="+mn-ea"/>
                <a:cs typeface="+mn-cs"/>
              </a:defRPr>
            </a:lvl1pPr>
            <a:lvl2pPr>
              <a:defRPr>
                <a:solidFill>
                  <a:schemeClr val="tx1"/>
                </a:solidFill>
                <a:latin typeface="+mn-lt"/>
                <a:ea typeface="+mn-ea"/>
                <a:cs typeface="+mn-cs"/>
              </a:defRPr>
            </a:lvl2pPr>
            <a:lvl3pPr>
              <a:defRPr>
                <a:solidFill>
                  <a:schemeClr val="tx1"/>
                </a:solidFill>
                <a:latin typeface="+mn-lt"/>
                <a:ea typeface="+mn-ea"/>
                <a:cs typeface="+mn-cs"/>
              </a:defRPr>
            </a:lvl3pPr>
            <a:lvl4pPr>
              <a:defRPr>
                <a:solidFill>
                  <a:schemeClr val="tx1"/>
                </a:solidFill>
                <a:latin typeface="+mn-lt"/>
                <a:ea typeface="+mn-ea"/>
                <a:cs typeface="+mn-cs"/>
              </a:defRPr>
            </a:lvl4pPr>
            <a:lvl5pPr>
              <a:defRPr>
                <a:solidFill>
                  <a:schemeClr val="tx1"/>
                </a:solidFill>
                <a:latin typeface="+mn-lt"/>
                <a:ea typeface="+mn-ea"/>
                <a:cs typeface="+mn-cs"/>
              </a:defRPr>
            </a:lvl5pPr>
            <a:lvl6pPr>
              <a:defRPr>
                <a:solidFill>
                  <a:schemeClr val="tx1"/>
                </a:solidFill>
                <a:latin typeface="+mn-lt"/>
                <a:ea typeface="+mn-ea"/>
                <a:cs typeface="+mn-cs"/>
              </a:defRPr>
            </a:lvl6pPr>
            <a:lvl7pPr>
              <a:defRPr>
                <a:solidFill>
                  <a:schemeClr val="tx1"/>
                </a:solidFill>
                <a:latin typeface="+mn-lt"/>
                <a:ea typeface="+mn-ea"/>
                <a:cs typeface="+mn-cs"/>
              </a:defRPr>
            </a:lvl7pPr>
            <a:lvl8pPr>
              <a:defRPr>
                <a:solidFill>
                  <a:schemeClr val="tx1"/>
                </a:solidFill>
                <a:latin typeface="+mn-lt"/>
                <a:ea typeface="+mn-ea"/>
                <a:cs typeface="+mn-cs"/>
              </a:defRPr>
            </a:lvl8pPr>
            <a:lvl9pPr>
              <a:defRPr>
                <a:solidFill>
                  <a:schemeClr val="tx1"/>
                </a:solidFill>
                <a:latin typeface="+mn-lt"/>
                <a:ea typeface="+mn-ea"/>
                <a:cs typeface="+mn-cs"/>
              </a:defRPr>
            </a:lvl9pPr>
          </a:lstStyle>
          <a:p>
            <a:pPr>
              <a:defRPr/>
            </a:pPr>
            <a:endParaRPr lang="es-ES_tradnl" dirty="0">
              <a:sym typeface="Gill Sans"/>
            </a:endParaRPr>
          </a:p>
        </p:txBody>
      </p:sp>
      <p:grpSp>
        <p:nvGrpSpPr>
          <p:cNvPr id="8" name="Group 34">
            <a:extLst>
              <a:ext uri="{FF2B5EF4-FFF2-40B4-BE49-F238E27FC236}">
                <a16:creationId xmlns:a16="http://schemas.microsoft.com/office/drawing/2014/main" id="{018B63A9-BABE-6788-7035-90BC9A68A178}"/>
              </a:ext>
            </a:extLst>
          </p:cNvPr>
          <p:cNvGrpSpPr>
            <a:grpSpLocks/>
          </p:cNvGrpSpPr>
          <p:nvPr/>
        </p:nvGrpSpPr>
        <p:grpSpPr bwMode="auto">
          <a:xfrm>
            <a:off x="2496742" y="2678112"/>
            <a:ext cx="1952625" cy="1416050"/>
            <a:chOff x="0" y="0"/>
            <a:chExt cx="1993" cy="1784"/>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9" name="Rectangle 31">
              <a:extLst>
                <a:ext uri="{FF2B5EF4-FFF2-40B4-BE49-F238E27FC236}">
                  <a16:creationId xmlns:a16="http://schemas.microsoft.com/office/drawing/2014/main" id="{9C41CB05-DDCA-EBCB-0E63-2240B27FBBD0}"/>
                </a:ext>
              </a:extLst>
            </p:cNvPr>
            <p:cNvSpPr>
              <a:spLocks/>
            </p:cNvSpPr>
            <p:nvPr/>
          </p:nvSpPr>
          <p:spPr bwMode="auto">
            <a:xfrm>
              <a:off x="0" y="0"/>
              <a:ext cx="1992" cy="1784"/>
            </a:xfrm>
            <a:prstGeom prst="rect">
              <a:avLst/>
            </a:prstGeom>
            <a:grpFill/>
            <a:ln w="9525">
              <a:solidFill>
                <a:srgbClr val="009644"/>
              </a:solidFill>
              <a:round/>
              <a:headEnd/>
              <a:tailEnd/>
            </a:ln>
          </p:spPr>
          <p:txBody>
            <a:bodyPr lIns="0" tIns="0" rIns="0" bIns="0"/>
            <a:lstStyle/>
            <a:p>
              <a:pPr algn="ctr" eaLnBrk="1" hangingPunct="1"/>
              <a:endParaRPr lang="es-ES_tradnl" altLang="es-CO">
                <a:solidFill>
                  <a:schemeClr val="tx1"/>
                </a:solidFill>
              </a:endParaRPr>
            </a:p>
          </p:txBody>
        </p:sp>
        <p:sp>
          <p:nvSpPr>
            <p:cNvPr id="20" name="Rectangle 32">
              <a:extLst>
                <a:ext uri="{FF2B5EF4-FFF2-40B4-BE49-F238E27FC236}">
                  <a16:creationId xmlns:a16="http://schemas.microsoft.com/office/drawing/2014/main" id="{614CCE82-2177-7C9A-0D7C-42CFA46A53A6}"/>
                </a:ext>
              </a:extLst>
            </p:cNvPr>
            <p:cNvSpPr>
              <a:spLocks/>
            </p:cNvSpPr>
            <p:nvPr/>
          </p:nvSpPr>
          <p:spPr bwMode="auto">
            <a:xfrm>
              <a:off x="1" y="536"/>
              <a:ext cx="1992" cy="416"/>
            </a:xfrm>
            <a:prstGeom prst="rect">
              <a:avLst/>
            </a:prstGeom>
            <a:grpFill/>
            <a:ln>
              <a:noFill/>
            </a:ln>
            <a:extLst>
              <a:ext uri="{91240B29-F687-4F45-9708-019B960494DF}">
                <a14:hiddenLine xmlns:a14="http://schemas.microsoft.com/office/drawing/2010/main" w="12700" cap="rnd">
                  <a:solidFill>
                    <a:srgbClr val="000000"/>
                  </a:solidFill>
                  <a:round/>
                  <a:headEnd/>
                  <a:tailEnd/>
                </a14:hiddenLine>
              </a:ext>
            </a:extLst>
          </p:spPr>
          <p:txBody>
            <a:bodyPr lIns="38100" tIns="38100" rIns="38100" bIns="38100"/>
            <a:lstStyle/>
            <a:p>
              <a:pPr algn="ctr" eaLnBrk="1" hangingPunct="1"/>
              <a:r>
                <a:rPr lang="es-ES_tradnl" altLang="es-CO" sz="2000" dirty="0">
                  <a:solidFill>
                    <a:schemeClr val="tx1"/>
                  </a:solidFill>
                  <a:ea typeface="Open Sans Light"/>
                  <a:cs typeface="Narkisim" panose="020E0502050101010101" pitchFamily="34" charset="-79"/>
                  <a:sym typeface="Open Sans Light"/>
                </a:rPr>
                <a:t>NTS-TS</a:t>
              </a:r>
            </a:p>
          </p:txBody>
        </p:sp>
      </p:grpSp>
      <p:grpSp>
        <p:nvGrpSpPr>
          <p:cNvPr id="9" name="Group 30">
            <a:extLst>
              <a:ext uri="{FF2B5EF4-FFF2-40B4-BE49-F238E27FC236}">
                <a16:creationId xmlns:a16="http://schemas.microsoft.com/office/drawing/2014/main" id="{0C6E10F2-6D5F-66FE-09E5-78982ECAE41B}"/>
              </a:ext>
            </a:extLst>
          </p:cNvPr>
          <p:cNvGrpSpPr>
            <a:grpSpLocks/>
          </p:cNvGrpSpPr>
          <p:nvPr/>
        </p:nvGrpSpPr>
        <p:grpSpPr bwMode="auto">
          <a:xfrm>
            <a:off x="6107542" y="1464044"/>
            <a:ext cx="2667000" cy="1189038"/>
            <a:chOff x="0" y="438"/>
            <a:chExt cx="1993" cy="1498"/>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7" name="Rectangle 25">
              <a:extLst>
                <a:ext uri="{FF2B5EF4-FFF2-40B4-BE49-F238E27FC236}">
                  <a16:creationId xmlns:a16="http://schemas.microsoft.com/office/drawing/2014/main" id="{A817E459-8AB1-68F2-31EE-F04ADC69917A}"/>
                </a:ext>
              </a:extLst>
            </p:cNvPr>
            <p:cNvSpPr>
              <a:spLocks/>
            </p:cNvSpPr>
            <p:nvPr/>
          </p:nvSpPr>
          <p:spPr bwMode="auto">
            <a:xfrm>
              <a:off x="0" y="438"/>
              <a:ext cx="1992" cy="1498"/>
            </a:xfrm>
            <a:prstGeom prst="rect">
              <a:avLst/>
            </a:prstGeom>
            <a:grpFill/>
            <a:ln w="9525">
              <a:solidFill>
                <a:srgbClr val="009644"/>
              </a:solidFill>
              <a:round/>
              <a:headEnd/>
              <a:tailEnd/>
            </a:ln>
          </p:spPr>
          <p:txBody>
            <a:bodyPr lIns="0" tIns="0" rIns="0" bIns="0"/>
            <a:lstStyle/>
            <a:p>
              <a:pPr algn="ctr" eaLnBrk="1" hangingPunct="1"/>
              <a:endParaRPr lang="es-ES_tradnl" altLang="es-CO"/>
            </a:p>
          </p:txBody>
        </p:sp>
        <p:sp>
          <p:nvSpPr>
            <p:cNvPr id="18" name="Rectangle 26">
              <a:extLst>
                <a:ext uri="{FF2B5EF4-FFF2-40B4-BE49-F238E27FC236}">
                  <a16:creationId xmlns:a16="http://schemas.microsoft.com/office/drawing/2014/main" id="{E7EDBF04-0ABD-2875-3760-CCA85489AFE8}"/>
                </a:ext>
              </a:extLst>
            </p:cNvPr>
            <p:cNvSpPr>
              <a:spLocks/>
            </p:cNvSpPr>
            <p:nvPr/>
          </p:nvSpPr>
          <p:spPr bwMode="auto">
            <a:xfrm>
              <a:off x="1" y="914"/>
              <a:ext cx="1992" cy="568"/>
            </a:xfrm>
            <a:prstGeom prst="rect">
              <a:avLst/>
            </a:prstGeom>
            <a:grpFill/>
            <a:ln>
              <a:noFill/>
            </a:ln>
            <a:extLst>
              <a:ext uri="{91240B29-F687-4F45-9708-019B960494DF}">
                <a14:hiddenLine xmlns:a14="http://schemas.microsoft.com/office/drawing/2010/main" w="12700" cap="rnd">
                  <a:solidFill>
                    <a:srgbClr val="000000"/>
                  </a:solidFill>
                  <a:round/>
                  <a:headEnd/>
                  <a:tailEnd/>
                </a14:hiddenLine>
              </a:ext>
            </a:extLst>
          </p:spPr>
          <p:txBody>
            <a:bodyPr lIns="38100" tIns="38100" rIns="38100" bIns="38100"/>
            <a:lstStyle/>
            <a:p>
              <a:pPr algn="ctr" eaLnBrk="1" hangingPunct="1"/>
              <a:r>
                <a:rPr lang="es-ES_tradnl" altLang="es-CO" sz="1800">
                  <a:ea typeface="Open Sans Light"/>
                  <a:cs typeface="Open Sans Light"/>
                  <a:sym typeface="Open Sans Light"/>
                </a:rPr>
                <a:t>Requisitos Ambientales</a:t>
              </a:r>
            </a:p>
          </p:txBody>
        </p:sp>
      </p:grpSp>
      <p:grpSp>
        <p:nvGrpSpPr>
          <p:cNvPr id="10" name="Group 20">
            <a:extLst>
              <a:ext uri="{FF2B5EF4-FFF2-40B4-BE49-F238E27FC236}">
                <a16:creationId xmlns:a16="http://schemas.microsoft.com/office/drawing/2014/main" id="{DF5A9279-3047-A00A-CD90-2B383C49C44A}"/>
              </a:ext>
            </a:extLst>
          </p:cNvPr>
          <p:cNvGrpSpPr>
            <a:grpSpLocks/>
          </p:cNvGrpSpPr>
          <p:nvPr/>
        </p:nvGrpSpPr>
        <p:grpSpPr bwMode="auto">
          <a:xfrm>
            <a:off x="6096000" y="2834481"/>
            <a:ext cx="2665413" cy="1189038"/>
            <a:chOff x="0" y="158"/>
            <a:chExt cx="1992" cy="1498"/>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5" name="Rectangle 14">
              <a:extLst>
                <a:ext uri="{FF2B5EF4-FFF2-40B4-BE49-F238E27FC236}">
                  <a16:creationId xmlns:a16="http://schemas.microsoft.com/office/drawing/2014/main" id="{ACC2F02D-B2BF-4F3A-A9A9-20A7BFFF00F9}"/>
                </a:ext>
              </a:extLst>
            </p:cNvPr>
            <p:cNvSpPr>
              <a:spLocks/>
            </p:cNvSpPr>
            <p:nvPr/>
          </p:nvSpPr>
          <p:spPr bwMode="auto">
            <a:xfrm>
              <a:off x="0" y="158"/>
              <a:ext cx="1992" cy="1498"/>
            </a:xfrm>
            <a:prstGeom prst="rect">
              <a:avLst/>
            </a:prstGeom>
            <a:grpFill/>
            <a:ln w="9525">
              <a:solidFill>
                <a:srgbClr val="009644"/>
              </a:solidFill>
              <a:round/>
              <a:headEnd/>
              <a:tailEnd/>
            </a:ln>
          </p:spPr>
          <p:txBody>
            <a:bodyPr lIns="0" tIns="0" rIns="0" bIns="0"/>
            <a:lstStyle/>
            <a:p>
              <a:pPr algn="ctr" eaLnBrk="1" hangingPunct="1"/>
              <a:endParaRPr lang="es-ES_tradnl" altLang="es-CO">
                <a:solidFill>
                  <a:schemeClr val="tx1"/>
                </a:solidFill>
              </a:endParaRPr>
            </a:p>
          </p:txBody>
        </p:sp>
        <p:sp>
          <p:nvSpPr>
            <p:cNvPr id="16" name="Rectangle 15">
              <a:extLst>
                <a:ext uri="{FF2B5EF4-FFF2-40B4-BE49-F238E27FC236}">
                  <a16:creationId xmlns:a16="http://schemas.microsoft.com/office/drawing/2014/main" id="{F1DA05C5-6D00-EC51-2626-EC1B6D79789F}"/>
                </a:ext>
              </a:extLst>
            </p:cNvPr>
            <p:cNvSpPr>
              <a:spLocks/>
            </p:cNvSpPr>
            <p:nvPr/>
          </p:nvSpPr>
          <p:spPr bwMode="auto">
            <a:xfrm>
              <a:off x="69" y="562"/>
              <a:ext cx="1870" cy="568"/>
            </a:xfrm>
            <a:prstGeom prst="rect">
              <a:avLst/>
            </a:prstGeom>
            <a:grpFill/>
            <a:ln>
              <a:noFill/>
            </a:ln>
            <a:extLst>
              <a:ext uri="{91240B29-F687-4F45-9708-019B960494DF}">
                <a14:hiddenLine xmlns:a14="http://schemas.microsoft.com/office/drawing/2010/main" w="12700" cap="rnd">
                  <a:solidFill>
                    <a:srgbClr val="000000"/>
                  </a:solidFill>
                  <a:round/>
                  <a:headEnd/>
                  <a:tailEnd/>
                </a14:hiddenLine>
              </a:ext>
            </a:extLst>
          </p:spPr>
          <p:txBody>
            <a:bodyPr lIns="38100" tIns="38100" rIns="38100" bIns="38100"/>
            <a:lstStyle/>
            <a:p>
              <a:pPr algn="ctr" eaLnBrk="1" hangingPunct="1"/>
              <a:r>
                <a:rPr lang="es-ES_tradnl" altLang="es-CO" sz="1800">
                  <a:solidFill>
                    <a:schemeClr val="tx1"/>
                  </a:solidFill>
                  <a:ea typeface="Open Sans Light"/>
                  <a:cs typeface="Open Sans Light"/>
                  <a:sym typeface="Open Sans Light"/>
                </a:rPr>
                <a:t>Requisitos Socioculturales </a:t>
              </a:r>
            </a:p>
          </p:txBody>
        </p:sp>
      </p:grpSp>
      <p:grpSp>
        <p:nvGrpSpPr>
          <p:cNvPr id="11" name="Group 24">
            <a:extLst>
              <a:ext uri="{FF2B5EF4-FFF2-40B4-BE49-F238E27FC236}">
                <a16:creationId xmlns:a16="http://schemas.microsoft.com/office/drawing/2014/main" id="{1028B3B2-DA17-7ABE-2E79-6BCE27DA443A}"/>
              </a:ext>
            </a:extLst>
          </p:cNvPr>
          <p:cNvGrpSpPr>
            <a:grpSpLocks/>
          </p:cNvGrpSpPr>
          <p:nvPr/>
        </p:nvGrpSpPr>
        <p:grpSpPr bwMode="auto">
          <a:xfrm>
            <a:off x="6094413" y="4217693"/>
            <a:ext cx="2667000" cy="1189037"/>
            <a:chOff x="0" y="-128"/>
            <a:chExt cx="1993" cy="1498"/>
          </a:xfr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13" name="Rectangle 21">
              <a:extLst>
                <a:ext uri="{FF2B5EF4-FFF2-40B4-BE49-F238E27FC236}">
                  <a16:creationId xmlns:a16="http://schemas.microsoft.com/office/drawing/2014/main" id="{A615D737-B4D6-9D1E-84A9-ED87F1C708A0}"/>
                </a:ext>
              </a:extLst>
            </p:cNvPr>
            <p:cNvSpPr>
              <a:spLocks/>
            </p:cNvSpPr>
            <p:nvPr/>
          </p:nvSpPr>
          <p:spPr bwMode="auto">
            <a:xfrm>
              <a:off x="0" y="-128"/>
              <a:ext cx="1992" cy="1498"/>
            </a:xfrm>
            <a:prstGeom prst="rect">
              <a:avLst/>
            </a:prstGeom>
            <a:grpFill/>
            <a:ln w="9525">
              <a:solidFill>
                <a:srgbClr val="009644"/>
              </a:solidFill>
              <a:round/>
              <a:headEnd/>
              <a:tailEnd/>
            </a:ln>
          </p:spPr>
          <p:txBody>
            <a:bodyPr lIns="0" tIns="0" rIns="0" bIns="0"/>
            <a:lstStyle/>
            <a:p>
              <a:pPr algn="ctr" eaLnBrk="1" hangingPunct="1"/>
              <a:endParaRPr lang="es-ES_tradnl" altLang="es-CO"/>
            </a:p>
          </p:txBody>
        </p:sp>
        <p:sp>
          <p:nvSpPr>
            <p:cNvPr id="14" name="Rectangle 22">
              <a:extLst>
                <a:ext uri="{FF2B5EF4-FFF2-40B4-BE49-F238E27FC236}">
                  <a16:creationId xmlns:a16="http://schemas.microsoft.com/office/drawing/2014/main" id="{EB91D977-E422-F6AC-1879-490D48295C99}"/>
                </a:ext>
              </a:extLst>
            </p:cNvPr>
            <p:cNvSpPr>
              <a:spLocks/>
            </p:cNvSpPr>
            <p:nvPr/>
          </p:nvSpPr>
          <p:spPr bwMode="auto">
            <a:xfrm>
              <a:off x="1" y="122"/>
              <a:ext cx="1992" cy="416"/>
            </a:xfrm>
            <a:prstGeom prst="rect">
              <a:avLst/>
            </a:prstGeom>
            <a:grpFill/>
            <a:ln>
              <a:noFill/>
            </a:ln>
            <a:extLst>
              <a:ext uri="{91240B29-F687-4F45-9708-019B960494DF}">
                <a14:hiddenLine xmlns:a14="http://schemas.microsoft.com/office/drawing/2010/main" w="12700" cap="rnd">
                  <a:solidFill>
                    <a:srgbClr val="000000"/>
                  </a:solidFill>
                  <a:round/>
                  <a:headEnd/>
                  <a:tailEnd/>
                </a14:hiddenLine>
              </a:ext>
            </a:extLst>
          </p:spPr>
          <p:txBody>
            <a:bodyPr lIns="38100" tIns="38100" rIns="38100" bIns="38100"/>
            <a:lstStyle/>
            <a:p>
              <a:pPr algn="ctr" eaLnBrk="1" hangingPunct="1"/>
              <a:r>
                <a:rPr lang="es-ES_tradnl" altLang="es-CO" sz="1800" dirty="0">
                  <a:ea typeface="Open Sans Light"/>
                  <a:cs typeface="Open Sans Light"/>
                  <a:sym typeface="Open Sans Light"/>
                </a:rPr>
                <a:t>Requisitos Económicos</a:t>
              </a:r>
            </a:p>
          </p:txBody>
        </p:sp>
      </p:grpSp>
      <p:sp>
        <p:nvSpPr>
          <p:cNvPr id="12" name="Título 1">
            <a:extLst>
              <a:ext uri="{FF2B5EF4-FFF2-40B4-BE49-F238E27FC236}">
                <a16:creationId xmlns:a16="http://schemas.microsoft.com/office/drawing/2014/main" id="{6F690249-5AC1-EB6E-169A-5066CDD37AA9}"/>
              </a:ext>
            </a:extLst>
          </p:cNvPr>
          <p:cNvSpPr txBox="1">
            <a:spLocks/>
          </p:cNvSpPr>
          <p:nvPr/>
        </p:nvSpPr>
        <p:spPr>
          <a:xfrm>
            <a:off x="-896828" y="6973560"/>
            <a:ext cx="9007256"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2000" dirty="0">
                <a:solidFill>
                  <a:schemeClr val="bg1"/>
                </a:solidFill>
                <a:latin typeface="Gobold Thin" panose="02000500000000000000" pitchFamily="2" charset="0"/>
              </a:rPr>
              <a:t>Fuente: Elaboración propia</a:t>
            </a:r>
            <a:endParaRPr lang="x-none" sz="2000" dirty="0">
              <a:solidFill>
                <a:schemeClr val="bg1"/>
              </a:solidFill>
              <a:latin typeface="Gobold Thin" panose="02000500000000000000" pitchFamily="2" charset="0"/>
            </a:endParaRPr>
          </a:p>
        </p:txBody>
      </p:sp>
      <p:sp>
        <p:nvSpPr>
          <p:cNvPr id="21" name="Título 1">
            <a:extLst>
              <a:ext uri="{FF2B5EF4-FFF2-40B4-BE49-F238E27FC236}">
                <a16:creationId xmlns:a16="http://schemas.microsoft.com/office/drawing/2014/main" id="{205ECD35-23D2-6F7F-8351-95B0712EEDCD}"/>
              </a:ext>
            </a:extLst>
          </p:cNvPr>
          <p:cNvSpPr txBox="1">
            <a:spLocks/>
          </p:cNvSpPr>
          <p:nvPr/>
        </p:nvSpPr>
        <p:spPr>
          <a:xfrm>
            <a:off x="377977" y="5344011"/>
            <a:ext cx="9007256" cy="70961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2000" dirty="0">
                <a:solidFill>
                  <a:schemeClr val="tx1"/>
                </a:solidFill>
                <a:latin typeface="Gobold Thin" panose="02000500000000000000" pitchFamily="2" charset="0"/>
              </a:rPr>
              <a:t>Fuente: Elaboración propia</a:t>
            </a:r>
            <a:endParaRPr lang="x-none" sz="2000" dirty="0">
              <a:solidFill>
                <a:schemeClr val="tx1"/>
              </a:solidFill>
              <a:latin typeface="Gobold Thin" panose="02000500000000000000" pitchFamily="2" charset="0"/>
            </a:endParaRPr>
          </a:p>
        </p:txBody>
      </p:sp>
    </p:spTree>
    <p:extLst>
      <p:ext uri="{BB962C8B-B14F-4D97-AF65-F5344CB8AC3E}">
        <p14:creationId xmlns:p14="http://schemas.microsoft.com/office/powerpoint/2010/main" val="2213519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CuadroTexto 2">
            <a:extLst>
              <a:ext uri="{FF2B5EF4-FFF2-40B4-BE49-F238E27FC236}">
                <a16:creationId xmlns:a16="http://schemas.microsoft.com/office/drawing/2014/main" id="{C9B1C54A-4DA9-CEAA-A99D-E6BA7C76872D}"/>
              </a:ext>
            </a:extLst>
          </p:cNvPr>
          <p:cNvSpPr txBox="1">
            <a:spLocks noChangeArrowheads="1"/>
          </p:cNvSpPr>
          <p:nvPr/>
        </p:nvSpPr>
        <p:spPr bwMode="auto">
          <a:xfrm>
            <a:off x="2300549" y="929861"/>
            <a:ext cx="78041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CO" altLang="es-CO" sz="2400" dirty="0">
                <a:solidFill>
                  <a:schemeClr val="tx1"/>
                </a:solidFill>
                <a:latin typeface="Times New Roman" panose="02020603050405020304" pitchFamily="18" charset="0"/>
                <a:cs typeface="Times New Roman" panose="02020603050405020304" pitchFamily="18" charset="0"/>
              </a:rPr>
              <a:t>¿Se está implementado la NTS-TS 002 en el 100%?</a:t>
            </a:r>
          </a:p>
        </p:txBody>
      </p:sp>
      <p:sp>
        <p:nvSpPr>
          <p:cNvPr id="5" name="Rectángulo 4">
            <a:extLst>
              <a:ext uri="{FF2B5EF4-FFF2-40B4-BE49-F238E27FC236}">
                <a16:creationId xmlns:a16="http://schemas.microsoft.com/office/drawing/2014/main" id="{E136AFD7-FA6D-5FE9-961D-61046FF7020F}"/>
              </a:ext>
            </a:extLst>
          </p:cNvPr>
          <p:cNvSpPr>
            <a:spLocks noChangeArrowheads="1"/>
          </p:cNvSpPr>
          <p:nvPr/>
        </p:nvSpPr>
        <p:spPr bwMode="auto">
          <a:xfrm>
            <a:off x="8751114" y="2667285"/>
            <a:ext cx="390683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0">
            <a:scrgbClr r="0" g="0" b="0"/>
          </a:lnRef>
          <a:fillRef idx="0">
            <a:scrgbClr r="0" g="0" b="0"/>
          </a:fillRef>
          <a:effectRef idx="0">
            <a:scrgbClr r="0" g="0" b="0"/>
          </a:effectRef>
          <a:fontRef idx="major"/>
        </p:style>
        <p:txBody>
          <a:bodyPr>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buFont typeface="Arial" panose="020B0604020202020204" pitchFamily="34" charset="0"/>
              <a:buChar char="•"/>
            </a:pPr>
            <a:r>
              <a:rPr lang="es-ES" altLang="es-CO" sz="1800" dirty="0">
                <a:solidFill>
                  <a:schemeClr val="tx1"/>
                </a:solidFill>
                <a:latin typeface="Times New Roman" panose="02020603050405020304" pitchFamily="18" charset="0"/>
                <a:cs typeface="Times New Roman" panose="02020603050405020304" pitchFamily="18" charset="0"/>
              </a:rPr>
              <a:t>Resolución 3860/2015 </a:t>
            </a:r>
          </a:p>
          <a:p>
            <a:pPr>
              <a:buFont typeface="Arial" panose="020B0604020202020204" pitchFamily="34" charset="0"/>
              <a:buChar char="•"/>
            </a:pPr>
            <a:endParaRPr lang="es-ES" altLang="es-CO" sz="1800" dirty="0">
              <a:solidFill>
                <a:schemeClr val="tx1"/>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 altLang="es-CO" sz="1800" dirty="0">
                <a:solidFill>
                  <a:schemeClr val="tx1"/>
                </a:solidFill>
                <a:latin typeface="Times New Roman" panose="02020603050405020304" pitchFamily="18" charset="0"/>
                <a:cs typeface="Times New Roman" panose="02020603050405020304" pitchFamily="18" charset="0"/>
              </a:rPr>
              <a:t>Inscripción del RNT  </a:t>
            </a:r>
          </a:p>
          <a:p>
            <a:pPr>
              <a:buFont typeface="Arial" panose="020B0604020202020204" pitchFamily="34" charset="0"/>
              <a:buChar char="•"/>
            </a:pPr>
            <a:endParaRPr lang="es-ES" altLang="es-CO" sz="1800" dirty="0">
              <a:solidFill>
                <a:schemeClr val="tx1"/>
              </a:solidFill>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s-ES" altLang="es-CO" sz="1800" dirty="0">
                <a:solidFill>
                  <a:schemeClr val="tx1"/>
                </a:solidFill>
                <a:latin typeface="Times New Roman" panose="02020603050405020304" pitchFamily="18" charset="0"/>
                <a:cs typeface="Times New Roman" panose="02020603050405020304" pitchFamily="18" charset="0"/>
              </a:rPr>
              <a:t>Actualización del RNT</a:t>
            </a:r>
          </a:p>
        </p:txBody>
      </p:sp>
      <p:sp>
        <p:nvSpPr>
          <p:cNvPr id="6" name="CuadroTexto 4">
            <a:extLst>
              <a:ext uri="{FF2B5EF4-FFF2-40B4-BE49-F238E27FC236}">
                <a16:creationId xmlns:a16="http://schemas.microsoft.com/office/drawing/2014/main" id="{1870CD08-1CF2-69DE-41D8-292D34FABBA4}"/>
              </a:ext>
            </a:extLst>
          </p:cNvPr>
          <p:cNvSpPr txBox="1"/>
          <p:nvPr/>
        </p:nvSpPr>
        <p:spPr>
          <a:xfrm>
            <a:off x="488554" y="5571589"/>
            <a:ext cx="6625391" cy="307777"/>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_tradnl" sz="1400" dirty="0">
                <a:solidFill>
                  <a:schemeClr val="tx1"/>
                </a:solidFill>
                <a:latin typeface="Times New Roman" panose="02020603050405020304" pitchFamily="18" charset="0"/>
                <a:cs typeface="Times New Roman" panose="02020603050405020304" pitchFamily="18" charset="0"/>
              </a:rPr>
              <a:t>Fuente: elaboración propia – resultado de la investigación. </a:t>
            </a:r>
            <a:endParaRPr lang="es-CO" sz="1400" dirty="0">
              <a:solidFill>
                <a:schemeClr val="tx1"/>
              </a:solidFill>
              <a:latin typeface="Times New Roman" panose="02020603050405020304" pitchFamily="18" charset="0"/>
              <a:cs typeface="Times New Roman" panose="02020603050405020304" pitchFamily="18" charset="0"/>
            </a:endParaRPr>
          </a:p>
        </p:txBody>
      </p:sp>
      <p:pic>
        <p:nvPicPr>
          <p:cNvPr id="7" name="Imagen 6">
            <a:extLst>
              <a:ext uri="{FF2B5EF4-FFF2-40B4-BE49-F238E27FC236}">
                <a16:creationId xmlns:a16="http://schemas.microsoft.com/office/drawing/2014/main" id="{40E262F9-128C-2899-4A11-3AEE22C2F0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0084" t="16237" b="4753"/>
          <a:stretch>
            <a:fillRect/>
          </a:stretch>
        </p:blipFill>
        <p:spPr bwMode="auto">
          <a:xfrm>
            <a:off x="1820050" y="1530438"/>
            <a:ext cx="6419008" cy="3763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25086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Rectángulo 1">
            <a:extLst>
              <a:ext uri="{FF2B5EF4-FFF2-40B4-BE49-F238E27FC236}">
                <a16:creationId xmlns:a16="http://schemas.microsoft.com/office/drawing/2014/main" id="{EF0B2792-CE38-1C78-0FD8-7B9B9D35E2C3}"/>
              </a:ext>
            </a:extLst>
          </p:cNvPr>
          <p:cNvSpPr/>
          <p:nvPr/>
        </p:nvSpPr>
        <p:spPr>
          <a:xfrm>
            <a:off x="5962959" y="226601"/>
            <a:ext cx="5606456" cy="523220"/>
          </a:xfrm>
          <a:prstGeom prst="rect">
            <a:avLst/>
          </a:prstGeom>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_tradnl" altLang="es-CO" sz="2800" dirty="0">
                <a:latin typeface="Narkisim" panose="020E0502050101010101" pitchFamily="34" charset="-79"/>
                <a:cs typeface="Narkisim" panose="020E0502050101010101" pitchFamily="34" charset="-79"/>
                <a:sym typeface="Open Sans"/>
              </a:rPr>
              <a:t>Componentes del Turismo Sostenible </a:t>
            </a:r>
            <a:endParaRPr lang="es-CO" sz="2800" dirty="0"/>
          </a:p>
        </p:txBody>
      </p:sp>
      <p:sp>
        <p:nvSpPr>
          <p:cNvPr id="12" name="Título 1">
            <a:extLst>
              <a:ext uri="{FF2B5EF4-FFF2-40B4-BE49-F238E27FC236}">
                <a16:creationId xmlns:a16="http://schemas.microsoft.com/office/drawing/2014/main" id="{6F690249-5AC1-EB6E-169A-5066CDD37AA9}"/>
              </a:ext>
            </a:extLst>
          </p:cNvPr>
          <p:cNvSpPr txBox="1">
            <a:spLocks/>
          </p:cNvSpPr>
          <p:nvPr/>
        </p:nvSpPr>
        <p:spPr>
          <a:xfrm>
            <a:off x="-896828" y="6973560"/>
            <a:ext cx="9007256"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2000" dirty="0">
                <a:solidFill>
                  <a:schemeClr val="bg1"/>
                </a:solidFill>
                <a:latin typeface="Gobold Thin" panose="02000500000000000000" pitchFamily="2" charset="0"/>
              </a:rPr>
              <a:t>Fuente: Elaboración propia</a:t>
            </a:r>
            <a:endParaRPr lang="x-none" sz="2000" dirty="0">
              <a:solidFill>
                <a:schemeClr val="bg1"/>
              </a:solidFill>
              <a:latin typeface="Gobold Thin" panose="02000500000000000000" pitchFamily="2" charset="0"/>
            </a:endParaRPr>
          </a:p>
        </p:txBody>
      </p:sp>
      <p:sp>
        <p:nvSpPr>
          <p:cNvPr id="21" name="Título 1">
            <a:extLst>
              <a:ext uri="{FF2B5EF4-FFF2-40B4-BE49-F238E27FC236}">
                <a16:creationId xmlns:a16="http://schemas.microsoft.com/office/drawing/2014/main" id="{205ECD35-23D2-6F7F-8351-95B0712EEDCD}"/>
              </a:ext>
            </a:extLst>
          </p:cNvPr>
          <p:cNvSpPr txBox="1">
            <a:spLocks/>
          </p:cNvSpPr>
          <p:nvPr/>
        </p:nvSpPr>
        <p:spPr>
          <a:xfrm>
            <a:off x="377977" y="5344011"/>
            <a:ext cx="9007256" cy="70961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ES" sz="2000" dirty="0">
                <a:solidFill>
                  <a:schemeClr val="tx1"/>
                </a:solidFill>
                <a:latin typeface="Gobold Thin" panose="02000500000000000000" pitchFamily="2" charset="0"/>
              </a:rPr>
              <a:t>Fuente: Elaboración propia</a:t>
            </a:r>
            <a:endParaRPr lang="x-none" sz="2000" dirty="0">
              <a:solidFill>
                <a:schemeClr val="tx1"/>
              </a:solidFill>
              <a:latin typeface="Gobold Thin" panose="02000500000000000000" pitchFamily="2" charset="0"/>
            </a:endParaRPr>
          </a:p>
        </p:txBody>
      </p:sp>
      <p:pic>
        <p:nvPicPr>
          <p:cNvPr id="22" name="Imagen 21">
            <a:extLst>
              <a:ext uri="{FF2B5EF4-FFF2-40B4-BE49-F238E27FC236}">
                <a16:creationId xmlns:a16="http://schemas.microsoft.com/office/drawing/2014/main" id="{0FBCD602-948B-2166-295C-14C42F8A92B7}"/>
              </a:ext>
            </a:extLst>
          </p:cNvPr>
          <p:cNvPicPr>
            <a:picLocks noChangeAspect="1"/>
          </p:cNvPicPr>
          <p:nvPr/>
        </p:nvPicPr>
        <p:blipFill>
          <a:blip r:embed="rId2"/>
          <a:stretch>
            <a:fillRect/>
          </a:stretch>
        </p:blipFill>
        <p:spPr>
          <a:xfrm>
            <a:off x="1977588" y="1628571"/>
            <a:ext cx="8127111" cy="4028343"/>
          </a:xfrm>
          <a:prstGeom prst="rect">
            <a:avLst/>
          </a:prstGeom>
        </p:spPr>
      </p:pic>
      <p:sp>
        <p:nvSpPr>
          <p:cNvPr id="23" name="Rectángulo 22">
            <a:extLst>
              <a:ext uri="{FF2B5EF4-FFF2-40B4-BE49-F238E27FC236}">
                <a16:creationId xmlns:a16="http://schemas.microsoft.com/office/drawing/2014/main" id="{C8CAB4DC-3ADB-CEF9-C5C1-B564F7909C00}"/>
              </a:ext>
            </a:extLst>
          </p:cNvPr>
          <p:cNvSpPr/>
          <p:nvPr/>
        </p:nvSpPr>
        <p:spPr>
          <a:xfrm>
            <a:off x="2994363" y="1033978"/>
            <a:ext cx="6203273" cy="523220"/>
          </a:xfrm>
          <a:prstGeom prst="rect">
            <a:avLst/>
          </a:prstGeom>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_tradnl" sz="2800" dirty="0">
                <a:latin typeface="Narkisim" panose="020E0502050101010101" pitchFamily="34" charset="-79"/>
                <a:cs typeface="Narkisim" panose="020E0502050101010101" pitchFamily="34" charset="-79"/>
                <a:sym typeface="Open Sans"/>
              </a:rPr>
              <a:t>R. Ambientales relacionados con el AGUA</a:t>
            </a:r>
            <a:endParaRPr lang="es-CO" sz="2800" dirty="0"/>
          </a:p>
        </p:txBody>
      </p:sp>
    </p:spTree>
    <p:extLst>
      <p:ext uri="{BB962C8B-B14F-4D97-AF65-F5344CB8AC3E}">
        <p14:creationId xmlns:p14="http://schemas.microsoft.com/office/powerpoint/2010/main" val="2316775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BA799415-1A26-40E3-0EBA-0ED6C93E12FA}"/>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sp>
        <p:nvSpPr>
          <p:cNvPr id="3" name="Título 1">
            <a:extLst>
              <a:ext uri="{FF2B5EF4-FFF2-40B4-BE49-F238E27FC236}">
                <a16:creationId xmlns:a16="http://schemas.microsoft.com/office/drawing/2014/main" id="{A60A779D-BB17-4D67-C87F-6D9F6555EA7B}"/>
              </a:ext>
            </a:extLst>
          </p:cNvPr>
          <p:cNvSpPr txBox="1">
            <a:spLocks/>
          </p:cNvSpPr>
          <p:nvPr/>
        </p:nvSpPr>
        <p:spPr>
          <a:xfrm>
            <a:off x="6934200" y="-268923"/>
            <a:ext cx="2980765"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4000" dirty="0">
                <a:latin typeface="Times New Roman" panose="02020603050405020304" pitchFamily="18" charset="0"/>
                <a:cs typeface="Times New Roman" panose="02020603050405020304" pitchFamily="18" charset="0"/>
              </a:rPr>
              <a:t>Ponencia</a:t>
            </a:r>
          </a:p>
        </p:txBody>
      </p:sp>
      <p:sp>
        <p:nvSpPr>
          <p:cNvPr id="4" name="Título 1">
            <a:extLst>
              <a:ext uri="{FF2B5EF4-FFF2-40B4-BE49-F238E27FC236}">
                <a16:creationId xmlns:a16="http://schemas.microsoft.com/office/drawing/2014/main" id="{A2B1834F-B25E-5F47-7BE9-ECDAF86F1FE3}"/>
              </a:ext>
            </a:extLst>
          </p:cNvPr>
          <p:cNvSpPr txBox="1">
            <a:spLocks/>
          </p:cNvSpPr>
          <p:nvPr/>
        </p:nvSpPr>
        <p:spPr>
          <a:xfrm>
            <a:off x="1676400" y="2597401"/>
            <a:ext cx="10515600" cy="132556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514350" indent="-514350" algn="l">
              <a:buAutoNum type="arabicPeriod"/>
            </a:pPr>
            <a:r>
              <a:rPr lang="es-ES" sz="3600" dirty="0">
                <a:latin typeface="Times New Roman" panose="02020603050405020304" pitchFamily="18" charset="0"/>
                <a:cs typeface="Times New Roman" panose="02020603050405020304" pitchFamily="18" charset="0"/>
              </a:rPr>
              <a:t>Turismo en la economía </a:t>
            </a:r>
          </a:p>
          <a:p>
            <a:pPr marL="514350" indent="-514350" algn="l">
              <a:buAutoNum type="arabicPeriod"/>
            </a:pPr>
            <a:r>
              <a:rPr lang="es-ES" sz="3600" dirty="0">
                <a:latin typeface="Times New Roman" panose="02020603050405020304" pitchFamily="18" charset="0"/>
                <a:cs typeface="Times New Roman" panose="02020603050405020304" pitchFamily="18" charset="0"/>
              </a:rPr>
              <a:t>Turismo sostenible </a:t>
            </a:r>
          </a:p>
          <a:p>
            <a:pPr marL="514350" marR="0" lvl="0" indent="-514350" algn="l" defTabSz="914400" rtl="0" eaLnBrk="1" fontAlgn="auto" latinLnBrk="0" hangingPunct="1">
              <a:lnSpc>
                <a:spcPct val="90000"/>
              </a:lnSpc>
              <a:spcBef>
                <a:spcPct val="0"/>
              </a:spcBef>
              <a:spcAft>
                <a:spcPts val="0"/>
              </a:spcAft>
              <a:buClrTx/>
              <a:buSzTx/>
              <a:buFontTx/>
              <a:buAutoNum type="arabicPeriod"/>
              <a:tabLst/>
              <a:defRPr/>
            </a:pPr>
            <a:r>
              <a:rPr lang="es-ES" sz="3600" dirty="0">
                <a:latin typeface="Times New Roman" panose="02020603050405020304" pitchFamily="18" charset="0"/>
                <a:cs typeface="Times New Roman" panose="02020603050405020304" pitchFamily="18" charset="0"/>
              </a:rPr>
              <a:t>Importancia del turismo en la economía </a:t>
            </a:r>
          </a:p>
        </p:txBody>
      </p:sp>
      <p:cxnSp>
        <p:nvCxnSpPr>
          <p:cNvPr id="6" name="Conector recto 5">
            <a:extLst>
              <a:ext uri="{FF2B5EF4-FFF2-40B4-BE49-F238E27FC236}">
                <a16:creationId xmlns:a16="http://schemas.microsoft.com/office/drawing/2014/main" id="{610DC62C-2883-2005-4E37-E69E3036ECCA}"/>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3688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ítulo 1">
            <a:extLst>
              <a:ext uri="{FF2B5EF4-FFF2-40B4-BE49-F238E27FC236}">
                <a16:creationId xmlns:a16="http://schemas.microsoft.com/office/drawing/2014/main" id="{2249518B-679B-D83D-C0F6-027C3417A18E}"/>
              </a:ext>
            </a:extLst>
          </p:cNvPr>
          <p:cNvSpPr txBox="1">
            <a:spLocks/>
          </p:cNvSpPr>
          <p:nvPr/>
        </p:nvSpPr>
        <p:spPr>
          <a:xfrm>
            <a:off x="1795072" y="1926321"/>
            <a:ext cx="9268657" cy="109632"/>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800" b="1" dirty="0">
                <a:solidFill>
                  <a:schemeClr val="tx1"/>
                </a:solidFill>
                <a:latin typeface="Arial" charset="0"/>
                <a:ea typeface="Arial" charset="0"/>
                <a:cs typeface="Arial" charset="0"/>
              </a:rPr>
              <a:t>Destinos turísticos certificados en sostenibilidad</a:t>
            </a:r>
          </a:p>
          <a:p>
            <a:pPr algn="ctr"/>
            <a:endParaRPr lang="x-none" sz="2800" b="1" dirty="0">
              <a:solidFill>
                <a:schemeClr val="tx1"/>
              </a:solidFill>
              <a:latin typeface="Arial" charset="0"/>
              <a:ea typeface="Arial" charset="0"/>
              <a:cs typeface="Arial" charset="0"/>
            </a:endParaRPr>
          </a:p>
        </p:txBody>
      </p:sp>
      <p:sp>
        <p:nvSpPr>
          <p:cNvPr id="5" name="CuadroTexto 2">
            <a:extLst>
              <a:ext uri="{FF2B5EF4-FFF2-40B4-BE49-F238E27FC236}">
                <a16:creationId xmlns:a16="http://schemas.microsoft.com/office/drawing/2014/main" id="{7FFE62B0-D92E-770B-5E62-B1F298BAA354}"/>
              </a:ext>
            </a:extLst>
          </p:cNvPr>
          <p:cNvSpPr txBox="1"/>
          <p:nvPr/>
        </p:nvSpPr>
        <p:spPr>
          <a:xfrm>
            <a:off x="2189188" y="2050478"/>
            <a:ext cx="3911600" cy="2862322"/>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Barranquilla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a:t>
            </a:r>
            <a:r>
              <a:rPr lang="es-CO" sz="1800" b="1" dirty="0" err="1">
                <a:solidFill>
                  <a:schemeClr val="tx1"/>
                </a:solidFill>
                <a:effectLst/>
                <a:latin typeface="Times New Roman" panose="02020603050405020304" pitchFamily="18" charset="0"/>
                <a:cs typeface="Times New Roman" panose="02020603050405020304" pitchFamily="18" charset="0"/>
              </a:rPr>
              <a:t>Chinchina</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Dosquebradas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El Socorro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a:t>
            </a:r>
            <a:r>
              <a:rPr lang="es-CO" sz="1800" b="1" dirty="0" err="1">
                <a:solidFill>
                  <a:schemeClr val="tx1"/>
                </a:solidFill>
                <a:effectLst/>
                <a:latin typeface="Times New Roman" panose="02020603050405020304" pitchFamily="18" charset="0"/>
                <a:cs typeface="Times New Roman" panose="02020603050405020304" pitchFamily="18" charset="0"/>
              </a:rPr>
              <a:t>Filandia</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Guadalajara de Buga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Guaduas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a:t>
            </a:r>
            <a:r>
              <a:rPr lang="es-CO" sz="1800" b="1" dirty="0" err="1">
                <a:solidFill>
                  <a:schemeClr val="tx1"/>
                </a:solidFill>
                <a:effectLst/>
                <a:latin typeface="Times New Roman" panose="02020603050405020304" pitchFamily="18" charset="0"/>
                <a:cs typeface="Times New Roman" panose="02020603050405020304" pitchFamily="18" charset="0"/>
              </a:rPr>
              <a:t>Ibague</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a:t>
            </a:r>
            <a:r>
              <a:rPr lang="es-CO" sz="1800" b="1" dirty="0" err="1">
                <a:solidFill>
                  <a:schemeClr val="tx1"/>
                </a:solidFill>
                <a:effectLst/>
                <a:latin typeface="Times New Roman" panose="02020603050405020304" pitchFamily="18" charset="0"/>
                <a:cs typeface="Times New Roman" panose="02020603050405020304" pitchFamily="18" charset="0"/>
              </a:rPr>
              <a:t>Inza</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AutoNum type="arabicPeriod"/>
            </a:pPr>
            <a:r>
              <a:rPr lang="es-CO" sz="1800" b="1" dirty="0">
                <a:solidFill>
                  <a:schemeClr val="tx1"/>
                </a:solidFill>
                <a:effectLst/>
                <a:latin typeface="Times New Roman" panose="02020603050405020304" pitchFamily="18" charset="0"/>
                <a:cs typeface="Times New Roman" panose="02020603050405020304" pitchFamily="18" charset="0"/>
              </a:rPr>
              <a:t>  </a:t>
            </a:r>
            <a:r>
              <a:rPr lang="es-CO" sz="1800" b="1" dirty="0" err="1">
                <a:solidFill>
                  <a:schemeClr val="tx1"/>
                </a:solidFill>
                <a:effectLst/>
                <a:latin typeface="Times New Roman" panose="02020603050405020304" pitchFamily="18" charset="0"/>
                <a:cs typeface="Times New Roman" panose="02020603050405020304" pitchFamily="18" charset="0"/>
              </a:rPr>
              <a:t>Jerico</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p:txBody>
      </p:sp>
      <p:sp>
        <p:nvSpPr>
          <p:cNvPr id="6" name="CuadroTexto 3">
            <a:extLst>
              <a:ext uri="{FF2B5EF4-FFF2-40B4-BE49-F238E27FC236}">
                <a16:creationId xmlns:a16="http://schemas.microsoft.com/office/drawing/2014/main" id="{BB6B66A3-7935-85DB-14FA-858E068F2399}"/>
              </a:ext>
            </a:extLst>
          </p:cNvPr>
          <p:cNvSpPr txBox="1"/>
          <p:nvPr/>
        </p:nvSpPr>
        <p:spPr>
          <a:xfrm>
            <a:off x="6534273" y="2050478"/>
            <a:ext cx="4221865" cy="2862322"/>
          </a:xfrm>
          <a:prstGeom prst="rect">
            <a:avLst/>
          </a:prstGeom>
          <a:noFill/>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11.  La Candelaria- </a:t>
            </a:r>
            <a:r>
              <a:rPr lang="es-CO" sz="1800" b="1" dirty="0" err="1">
                <a:solidFill>
                  <a:schemeClr val="tx1"/>
                </a:solidFill>
                <a:effectLst/>
                <a:latin typeface="Times New Roman" panose="02020603050405020304" pitchFamily="18" charset="0"/>
                <a:cs typeface="Times New Roman" panose="02020603050405020304" pitchFamily="18" charset="0"/>
              </a:rPr>
              <a:t>Bogota</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12. Manizales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13. </a:t>
            </a:r>
            <a:r>
              <a:rPr lang="es-CO" sz="1800" b="1" dirty="0" err="1">
                <a:solidFill>
                  <a:schemeClr val="tx1"/>
                </a:solidFill>
                <a:effectLst/>
                <a:latin typeface="Times New Roman" panose="02020603050405020304" pitchFamily="18" charset="0"/>
                <a:cs typeface="Times New Roman" panose="02020603050405020304" pitchFamily="18" charset="0"/>
              </a:rPr>
              <a:t>Mongui</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14. Parque </a:t>
            </a:r>
            <a:r>
              <a:rPr lang="es-CO" sz="1800" b="1" dirty="0" err="1">
                <a:solidFill>
                  <a:schemeClr val="tx1"/>
                </a:solidFill>
                <a:effectLst/>
                <a:latin typeface="Times New Roman" panose="02020603050405020304" pitchFamily="18" charset="0"/>
                <a:cs typeface="Times New Roman" panose="02020603050405020304" pitchFamily="18" charset="0"/>
              </a:rPr>
              <a:t>Arvi</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15. </a:t>
            </a:r>
            <a:r>
              <a:rPr lang="es-CO" sz="1800" b="1" dirty="0" err="1">
                <a:solidFill>
                  <a:schemeClr val="tx1"/>
                </a:solidFill>
                <a:effectLst/>
                <a:latin typeface="Times New Roman" panose="02020603050405020304" pitchFamily="18" charset="0"/>
                <a:cs typeface="Times New Roman" panose="02020603050405020304" pitchFamily="18" charset="0"/>
              </a:rPr>
              <a:t>Quibdo</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16. Salento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17. Santa Rosa de Cabal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18. </a:t>
            </a:r>
            <a:r>
              <a:rPr lang="es-CO" sz="1800" b="1" dirty="0" err="1">
                <a:solidFill>
                  <a:schemeClr val="tx1"/>
                </a:solidFill>
                <a:effectLst/>
                <a:latin typeface="Times New Roman" panose="02020603050405020304" pitchFamily="18" charset="0"/>
                <a:cs typeface="Times New Roman" panose="02020603050405020304" pitchFamily="18" charset="0"/>
              </a:rPr>
              <a:t>Timbio</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19. Villa de Leyva </a:t>
            </a:r>
            <a:endParaRPr lang="es-CO" sz="1800" dirty="0">
              <a:solidFill>
                <a:schemeClr val="tx1"/>
              </a:solidFill>
              <a:effectLst/>
              <a:latin typeface="Times New Roman" panose="02020603050405020304" pitchFamily="18" charset="0"/>
              <a:cs typeface="Times New Roman" panose="02020603050405020304" pitchFamily="18" charset="0"/>
            </a:endParaRPr>
          </a:p>
          <a:p>
            <a:pPr>
              <a:buFont typeface="+mj-lt"/>
              <a:buNone/>
            </a:pPr>
            <a:r>
              <a:rPr lang="es-CO" sz="1800" b="1" dirty="0">
                <a:solidFill>
                  <a:schemeClr val="tx1"/>
                </a:solidFill>
                <a:effectLst/>
                <a:latin typeface="Times New Roman" panose="02020603050405020304" pitchFamily="18" charset="0"/>
                <a:cs typeface="Times New Roman" panose="02020603050405020304" pitchFamily="18" charset="0"/>
              </a:rPr>
              <a:t>20. </a:t>
            </a:r>
            <a:r>
              <a:rPr lang="es-CO" sz="1800" b="1" dirty="0" err="1">
                <a:solidFill>
                  <a:schemeClr val="tx1"/>
                </a:solidFill>
                <a:effectLst/>
                <a:latin typeface="Times New Roman" panose="02020603050405020304" pitchFamily="18" charset="0"/>
                <a:cs typeface="Times New Roman" panose="02020603050405020304" pitchFamily="18" charset="0"/>
              </a:rPr>
              <a:t>Villavieja</a:t>
            </a:r>
            <a:r>
              <a:rPr lang="es-CO" sz="1800" b="1" dirty="0">
                <a:solidFill>
                  <a:schemeClr val="tx1"/>
                </a:solidFill>
                <a:effectLst/>
                <a:latin typeface="Times New Roman" panose="02020603050405020304" pitchFamily="18" charset="0"/>
                <a:cs typeface="Times New Roman" panose="02020603050405020304" pitchFamily="18" charset="0"/>
              </a:rPr>
              <a:t> </a:t>
            </a:r>
            <a:endParaRPr lang="es-CO" sz="1800" dirty="0">
              <a:solidFill>
                <a:schemeClr val="tx1"/>
              </a:solidFill>
              <a:latin typeface="Times New Roman" panose="02020603050405020304" pitchFamily="18" charset="0"/>
              <a:cs typeface="Times New Roman" panose="02020603050405020304" pitchFamily="18" charset="0"/>
            </a:endParaRPr>
          </a:p>
        </p:txBody>
      </p:sp>
      <p:sp>
        <p:nvSpPr>
          <p:cNvPr id="7" name="Título 1">
            <a:extLst>
              <a:ext uri="{FF2B5EF4-FFF2-40B4-BE49-F238E27FC236}">
                <a16:creationId xmlns:a16="http://schemas.microsoft.com/office/drawing/2014/main" id="{D3FE433F-14D5-BC4F-8A47-08041FF323F3}"/>
              </a:ext>
            </a:extLst>
          </p:cNvPr>
          <p:cNvSpPr txBox="1">
            <a:spLocks/>
          </p:cNvSpPr>
          <p:nvPr/>
        </p:nvSpPr>
        <p:spPr>
          <a:xfrm>
            <a:off x="131823" y="5370671"/>
            <a:ext cx="7246845"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l"/>
            <a:r>
              <a:rPr lang="es-ES" sz="1100" dirty="0">
                <a:solidFill>
                  <a:schemeClr val="tx1"/>
                </a:solidFill>
                <a:latin typeface="Times New Roman" panose="02020603050405020304" pitchFamily="18" charset="0"/>
                <a:cs typeface="Times New Roman" panose="02020603050405020304" pitchFamily="18" charset="0"/>
              </a:rPr>
              <a:t>Fuente: mincit - https://</a:t>
            </a:r>
            <a:r>
              <a:rPr lang="es-ES" sz="1100" dirty="0" err="1">
                <a:solidFill>
                  <a:schemeClr val="tx1"/>
                </a:solidFill>
                <a:latin typeface="Times New Roman" panose="02020603050405020304" pitchFamily="18" charset="0"/>
                <a:cs typeface="Times New Roman" panose="02020603050405020304" pitchFamily="18" charset="0"/>
              </a:rPr>
              <a:t>www.mincit.gov.co</a:t>
            </a:r>
            <a:r>
              <a:rPr lang="es-ES" sz="1100" dirty="0">
                <a:solidFill>
                  <a:schemeClr val="tx1"/>
                </a:solidFill>
                <a:latin typeface="Times New Roman" panose="02020603050405020304" pitchFamily="18" charset="0"/>
                <a:cs typeface="Times New Roman" panose="02020603050405020304" pitchFamily="18" charset="0"/>
              </a:rPr>
              <a:t>/</a:t>
            </a:r>
            <a:r>
              <a:rPr lang="es-ES" sz="1100" dirty="0" err="1">
                <a:solidFill>
                  <a:schemeClr val="tx1"/>
                </a:solidFill>
                <a:latin typeface="Times New Roman" panose="02020603050405020304" pitchFamily="18" charset="0"/>
                <a:cs typeface="Times New Roman" panose="02020603050405020304" pitchFamily="18" charset="0"/>
              </a:rPr>
              <a:t>CMSPages</a:t>
            </a:r>
            <a:r>
              <a:rPr lang="es-ES" sz="1100" dirty="0">
                <a:solidFill>
                  <a:schemeClr val="tx1"/>
                </a:solidFill>
                <a:latin typeface="Times New Roman" panose="02020603050405020304" pitchFamily="18" charset="0"/>
                <a:cs typeface="Times New Roman" panose="02020603050405020304" pitchFamily="18" charset="0"/>
              </a:rPr>
              <a:t>/</a:t>
            </a:r>
            <a:r>
              <a:rPr lang="es-ES" sz="1100" dirty="0" err="1">
                <a:solidFill>
                  <a:schemeClr val="tx1"/>
                </a:solidFill>
                <a:latin typeface="Times New Roman" panose="02020603050405020304" pitchFamily="18" charset="0"/>
                <a:cs typeface="Times New Roman" panose="02020603050405020304" pitchFamily="18" charset="0"/>
              </a:rPr>
              <a:t>GetFile.aspx?guid</a:t>
            </a:r>
            <a:r>
              <a:rPr lang="es-ES" sz="1100" dirty="0">
                <a:solidFill>
                  <a:schemeClr val="tx1"/>
                </a:solidFill>
                <a:latin typeface="Times New Roman" panose="02020603050405020304" pitchFamily="18" charset="0"/>
                <a:cs typeface="Times New Roman" panose="02020603050405020304" pitchFamily="18" charset="0"/>
              </a:rPr>
              <a:t>=cf570b29-7f96-40f2-8bb6-6f75c2653495</a:t>
            </a:r>
            <a:endParaRPr lang="x-none" sz="11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1449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a16="http://schemas.microsoft.com/office/drawing/2014/main" id="{9C67883E-3595-957E-C7F7-A072F90CB539}"/>
              </a:ext>
            </a:extLst>
          </p:cNvPr>
          <p:cNvPicPr>
            <a:picLocks noChangeAspect="1"/>
          </p:cNvPicPr>
          <p:nvPr/>
        </p:nvPicPr>
        <p:blipFill>
          <a:blip r:embed="rId2"/>
          <a:stretch>
            <a:fillRect/>
          </a:stretch>
        </p:blipFill>
        <p:spPr>
          <a:xfrm>
            <a:off x="753685" y="1041129"/>
            <a:ext cx="7442199" cy="4775742"/>
          </a:xfrm>
          <a:prstGeom prst="rect">
            <a:avLst/>
          </a:prstGeom>
        </p:spPr>
        <p:style>
          <a:lnRef idx="2">
            <a:schemeClr val="accent1"/>
          </a:lnRef>
          <a:fillRef idx="1">
            <a:schemeClr val="lt1"/>
          </a:fillRef>
          <a:effectRef idx="0">
            <a:schemeClr val="accent1"/>
          </a:effectRef>
          <a:fontRef idx="minor">
            <a:schemeClr val="dk1"/>
          </a:fontRef>
        </p:style>
      </p:pic>
      <p:sp>
        <p:nvSpPr>
          <p:cNvPr id="5" name="Rectángulo 4">
            <a:extLst>
              <a:ext uri="{FF2B5EF4-FFF2-40B4-BE49-F238E27FC236}">
                <a16:creationId xmlns:a16="http://schemas.microsoft.com/office/drawing/2014/main" id="{9C1AD7AF-FFC0-CA08-DAAF-2779AD209D71}"/>
              </a:ext>
            </a:extLst>
          </p:cNvPr>
          <p:cNvSpPr/>
          <p:nvPr/>
        </p:nvSpPr>
        <p:spPr>
          <a:xfrm>
            <a:off x="8500029" y="2690336"/>
            <a:ext cx="3456620" cy="1477328"/>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285750" indent="-285750" algn="just">
              <a:buFont typeface="Arial" panose="020B0604020202020204" pitchFamily="34" charset="0"/>
              <a:buChar char="•"/>
            </a:pPr>
            <a:r>
              <a:rPr lang="es-CO" altLang="es-CO" b="1" dirty="0">
                <a:solidFill>
                  <a:schemeClr val="tx1"/>
                </a:solidFill>
                <a:latin typeface="Times New Roman" panose="02020603050405020304" pitchFamily="18" charset="0"/>
                <a:cs typeface="Times New Roman" panose="02020603050405020304" pitchFamily="18" charset="0"/>
              </a:rPr>
              <a:t>Isla Barú </a:t>
            </a:r>
          </a:p>
          <a:p>
            <a:pPr marL="285750" indent="-285750" algn="just">
              <a:buFont typeface="Arial" panose="020B0604020202020204" pitchFamily="34" charset="0"/>
              <a:buChar char="•"/>
            </a:pPr>
            <a:endParaRPr lang="es-CO" altLang="es-CO" b="1" dirty="0">
              <a:solidFill>
                <a:schemeClr val="tx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s-CO" altLang="es-CO" b="1" dirty="0">
                <a:solidFill>
                  <a:schemeClr val="tx1"/>
                </a:solidFill>
                <a:latin typeface="Times New Roman" panose="02020603050405020304" pitchFamily="18" charset="0"/>
                <a:cs typeface="Times New Roman" panose="02020603050405020304" pitchFamily="18" charset="0"/>
              </a:rPr>
              <a:t>Sierra Nevada de Santa Marta </a:t>
            </a:r>
          </a:p>
          <a:p>
            <a:pPr marL="285750" indent="-285750" algn="just">
              <a:buFont typeface="Arial" panose="020B0604020202020204" pitchFamily="34" charset="0"/>
              <a:buChar char="•"/>
            </a:pPr>
            <a:endParaRPr lang="es-CO" altLang="es-CO" b="1" dirty="0">
              <a:solidFill>
                <a:schemeClr val="tx1"/>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s-CO" altLang="es-CO" b="1" dirty="0" err="1">
                <a:solidFill>
                  <a:schemeClr val="tx1"/>
                </a:solidFill>
                <a:latin typeface="Times New Roman" panose="02020603050405020304" pitchFamily="18" charset="0"/>
                <a:cs typeface="Times New Roman" panose="02020603050405020304" pitchFamily="18" charset="0"/>
              </a:rPr>
              <a:t>Guatape</a:t>
            </a:r>
            <a:r>
              <a:rPr lang="es-CO" altLang="es-CO" b="1" dirty="0">
                <a:solidFill>
                  <a:schemeClr val="tx1"/>
                </a:solidFill>
                <a:latin typeface="Times New Roman" panose="02020603050405020304" pitchFamily="18" charset="0"/>
                <a:cs typeface="Times New Roman" panose="02020603050405020304" pitchFamily="18" charset="0"/>
              </a:rPr>
              <a:t> </a:t>
            </a:r>
          </a:p>
        </p:txBody>
      </p:sp>
      <p:sp>
        <p:nvSpPr>
          <p:cNvPr id="6" name="CuadroTexto 2">
            <a:extLst>
              <a:ext uri="{FF2B5EF4-FFF2-40B4-BE49-F238E27FC236}">
                <a16:creationId xmlns:a16="http://schemas.microsoft.com/office/drawing/2014/main" id="{86F7249F-0A53-54A7-B7D9-C100CABEEF58}"/>
              </a:ext>
            </a:extLst>
          </p:cNvPr>
          <p:cNvSpPr txBox="1"/>
          <p:nvPr/>
        </p:nvSpPr>
        <p:spPr>
          <a:xfrm>
            <a:off x="7584697" y="5746319"/>
            <a:ext cx="6625391" cy="307777"/>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_tradnl" sz="1400" dirty="0">
                <a:solidFill>
                  <a:schemeClr val="tx1"/>
                </a:solidFill>
              </a:rPr>
              <a:t>Fuente: elaboración propia – resultado de la investigación. </a:t>
            </a:r>
            <a:endParaRPr lang="es-CO" sz="1400" dirty="0">
              <a:solidFill>
                <a:schemeClr val="tx1"/>
              </a:solidFill>
            </a:endParaRPr>
          </a:p>
        </p:txBody>
      </p:sp>
    </p:spTree>
    <p:extLst>
      <p:ext uri="{BB962C8B-B14F-4D97-AF65-F5344CB8AC3E}">
        <p14:creationId xmlns:p14="http://schemas.microsoft.com/office/powerpoint/2010/main" val="4090455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3DA50436-E797-EEE6-DE67-8B2C4DC7800C}"/>
              </a:ext>
            </a:extLst>
          </p:cNvPr>
          <p:cNvSpPr txBox="1"/>
          <p:nvPr/>
        </p:nvSpPr>
        <p:spPr>
          <a:xfrm>
            <a:off x="2333745" y="2828835"/>
            <a:ext cx="7524509" cy="1200329"/>
          </a:xfrm>
          <a:prstGeom prst="rect">
            <a:avLst/>
          </a:prstGeom>
          <a:noFill/>
        </p:spPr>
        <p:txBody>
          <a:bodyPr wrap="square">
            <a:spAutoFit/>
          </a:bodyPr>
          <a:lstStyle/>
          <a:p>
            <a:pPr algn="ctr"/>
            <a:r>
              <a:rPr lang="es-ES_tradnl" sz="3600" b="1" dirty="0">
                <a:latin typeface="Times New Roman" panose="02020603050405020304" pitchFamily="18" charset="0"/>
                <a:cs typeface="Times New Roman" panose="02020603050405020304" pitchFamily="18" charset="0"/>
              </a:rPr>
              <a:t>Contraste de los aportes económicos y la sostenibilidad del turismo</a:t>
            </a:r>
            <a:endParaRPr lang="es-CO" sz="3600" dirty="0"/>
          </a:p>
        </p:txBody>
      </p:sp>
    </p:spTree>
    <p:extLst>
      <p:ext uri="{BB962C8B-B14F-4D97-AF65-F5344CB8AC3E}">
        <p14:creationId xmlns:p14="http://schemas.microsoft.com/office/powerpoint/2010/main" val="12269993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a16="http://schemas.microsoft.com/office/drawing/2014/main" id="{A5EA11B4-2514-C2BC-07CF-0FC93428F5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051" y="218172"/>
            <a:ext cx="11557000" cy="5507306"/>
          </a:xfrm>
          <a:prstGeom prst="rect">
            <a:avLst/>
          </a:prstGeom>
        </p:spPr>
      </p:pic>
      <p:sp>
        <p:nvSpPr>
          <p:cNvPr id="5" name="CuadroTexto 2">
            <a:extLst>
              <a:ext uri="{FF2B5EF4-FFF2-40B4-BE49-F238E27FC236}">
                <a16:creationId xmlns:a16="http://schemas.microsoft.com/office/drawing/2014/main" id="{7C267911-3406-4AA3-FB2A-A66ABD4C3C3C}"/>
              </a:ext>
            </a:extLst>
          </p:cNvPr>
          <p:cNvSpPr txBox="1"/>
          <p:nvPr/>
        </p:nvSpPr>
        <p:spPr>
          <a:xfrm>
            <a:off x="127322" y="5716508"/>
            <a:ext cx="6625391" cy="307777"/>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_tradnl" sz="1400" dirty="0">
                <a:solidFill>
                  <a:schemeClr val="tx1"/>
                </a:solidFill>
              </a:rPr>
              <a:t>Fuente: </a:t>
            </a:r>
            <a:r>
              <a:rPr lang="es-ES_tradnl" sz="1400" dirty="0" err="1">
                <a:solidFill>
                  <a:schemeClr val="tx1"/>
                </a:solidFill>
              </a:rPr>
              <a:t>Mincit</a:t>
            </a:r>
            <a:r>
              <a:rPr lang="es-ES_tradnl" sz="1400" dirty="0">
                <a:solidFill>
                  <a:schemeClr val="tx1"/>
                </a:solidFill>
              </a:rPr>
              <a:t> </a:t>
            </a:r>
            <a:endParaRPr lang="es-CO" sz="1400" dirty="0">
              <a:solidFill>
                <a:schemeClr val="tx1"/>
              </a:solidFill>
            </a:endParaRPr>
          </a:p>
        </p:txBody>
      </p:sp>
    </p:spTree>
    <p:extLst>
      <p:ext uri="{BB962C8B-B14F-4D97-AF65-F5344CB8AC3E}">
        <p14:creationId xmlns:p14="http://schemas.microsoft.com/office/powerpoint/2010/main" val="18299600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1 Título">
            <a:extLst>
              <a:ext uri="{FF2B5EF4-FFF2-40B4-BE49-F238E27FC236}">
                <a16:creationId xmlns:a16="http://schemas.microsoft.com/office/drawing/2014/main" id="{4A24CA63-85FB-BBC9-87F5-B33CB646220B}"/>
              </a:ext>
            </a:extLst>
          </p:cNvPr>
          <p:cNvSpPr>
            <a:spLocks noGrp="1"/>
          </p:cNvSpPr>
          <p:nvPr/>
        </p:nvSpPr>
        <p:spPr>
          <a:xfrm>
            <a:off x="7798432" y="-88831"/>
            <a:ext cx="2767968" cy="1143000"/>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CO" sz="3200" b="1" dirty="0">
                <a:solidFill>
                  <a:schemeClr val="tx1"/>
                </a:solidFill>
                <a:latin typeface="Times New Roman" panose="02020603050405020304" pitchFamily="18" charset="0"/>
                <a:cs typeface="Times New Roman" panose="02020603050405020304" pitchFamily="18" charset="0"/>
              </a:rPr>
              <a:t>Conclusiones </a:t>
            </a:r>
          </a:p>
        </p:txBody>
      </p:sp>
      <p:sp>
        <p:nvSpPr>
          <p:cNvPr id="5" name="Rectangle 12">
            <a:extLst>
              <a:ext uri="{FF2B5EF4-FFF2-40B4-BE49-F238E27FC236}">
                <a16:creationId xmlns:a16="http://schemas.microsoft.com/office/drawing/2014/main" id="{4CB47046-3FB9-F8CB-2FE2-4DE78D82B8F8}"/>
              </a:ext>
            </a:extLst>
          </p:cNvPr>
          <p:cNvSpPr>
            <a:spLocks/>
          </p:cNvSpPr>
          <p:nvPr/>
        </p:nvSpPr>
        <p:spPr bwMode="auto">
          <a:xfrm>
            <a:off x="1594422" y="3642428"/>
            <a:ext cx="4006850" cy="109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round/>
                <a:headEnd/>
                <a:tailEnd/>
              </a14:hiddenLine>
            </a:ext>
          </a:extLst>
        </p:spPr>
        <p:style>
          <a:lnRef idx="0">
            <a:scrgbClr r="0" g="0" b="0"/>
          </a:lnRef>
          <a:fillRef idx="0">
            <a:scrgbClr r="0" g="0" b="0"/>
          </a:fillRef>
          <a:effectRef idx="0">
            <a:scrgbClr r="0" g="0" b="0"/>
          </a:effectRef>
          <a:fontRef idx="major"/>
        </p:style>
        <p:txBody>
          <a:bodyPr lIns="38100" tIns="38100" rIns="38100" bIns="38100" anchor="ct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285750" indent="-285750" algn="just" eaLnBrk="1" hangingPunct="1">
              <a:buFont typeface="Arial" panose="020B0604020202020204" pitchFamily="34" charset="0"/>
              <a:buChar char="•"/>
              <a:defRPr/>
            </a:pPr>
            <a:r>
              <a:rPr lang="es-ES_tradnl" dirty="0">
                <a:solidFill>
                  <a:schemeClr val="tx1"/>
                </a:solidFill>
                <a:latin typeface="Times New Roman" panose="02020603050405020304" pitchFamily="18" charset="0"/>
                <a:cs typeface="Times New Roman" panose="02020603050405020304" pitchFamily="18" charset="0"/>
              </a:rPr>
              <a:t>Los PST deberían tener un mayor compromiso con la sostenibilidad </a:t>
            </a:r>
          </a:p>
          <a:p>
            <a:pPr algn="just" eaLnBrk="1" hangingPunct="1">
              <a:defRPr/>
            </a:pPr>
            <a:r>
              <a:rPr lang="es-ES_tradnl" dirty="0">
                <a:solidFill>
                  <a:schemeClr val="tx1"/>
                </a:solidFill>
                <a:latin typeface="Times New Roman" panose="02020603050405020304" pitchFamily="18" charset="0"/>
                <a:cs typeface="Times New Roman" panose="02020603050405020304" pitchFamily="18" charset="0"/>
              </a:rPr>
              <a:t> </a:t>
            </a:r>
          </a:p>
          <a:p>
            <a:pPr marL="285750" indent="-285750" algn="just" eaLnBrk="1" hangingPunct="1">
              <a:buFont typeface="Arial" panose="020B0604020202020204" pitchFamily="34" charset="0"/>
              <a:buChar char="•"/>
              <a:defRPr/>
            </a:pPr>
            <a:r>
              <a:rPr lang="es-ES_tradnl" dirty="0">
                <a:solidFill>
                  <a:schemeClr val="tx1"/>
                </a:solidFill>
                <a:latin typeface="Times New Roman" panose="02020603050405020304" pitchFamily="18" charset="0"/>
                <a:cs typeface="Times New Roman" panose="02020603050405020304" pitchFamily="18" charset="0"/>
              </a:rPr>
              <a:t>La falta de acompañamiento en los PST por parte de las entidades gubernamentales. </a:t>
            </a:r>
          </a:p>
          <a:p>
            <a:pPr marL="285750" indent="-285750" algn="just" eaLnBrk="1" hangingPunct="1">
              <a:buFont typeface="Arial" panose="020B0604020202020204" pitchFamily="34" charset="0"/>
              <a:buChar char="•"/>
              <a:defRPr/>
            </a:pPr>
            <a:endParaRPr lang="es-ES_tradnl" dirty="0">
              <a:solidFill>
                <a:schemeClr val="tx1"/>
              </a:solidFill>
              <a:latin typeface="Times New Roman" panose="02020603050405020304" pitchFamily="18" charset="0"/>
              <a:cs typeface="Times New Roman" panose="02020603050405020304" pitchFamily="18" charset="0"/>
            </a:endParaRPr>
          </a:p>
          <a:p>
            <a:pPr marL="285750" indent="-285750" algn="just" eaLnBrk="1" hangingPunct="1">
              <a:buFont typeface="Arial" panose="020B0604020202020204" pitchFamily="34" charset="0"/>
              <a:buChar char="•"/>
              <a:defRPr/>
            </a:pPr>
            <a:r>
              <a:rPr lang="es-ES_tradnl" dirty="0">
                <a:solidFill>
                  <a:schemeClr val="tx1"/>
                </a:solidFill>
                <a:latin typeface="Times New Roman" panose="02020603050405020304" pitchFamily="18" charset="0"/>
                <a:cs typeface="Times New Roman" panose="02020603050405020304" pitchFamily="18" charset="0"/>
              </a:rPr>
              <a:t>El turismo sostenible tiene una gran importancia en el desarrollo de la economía y por ende debe tener un mayor compromiso. </a:t>
            </a:r>
          </a:p>
          <a:p>
            <a:pPr marL="285750" indent="-285750" algn="just" eaLnBrk="1" hangingPunct="1">
              <a:buFont typeface="Arial" panose="020B0604020202020204" pitchFamily="34" charset="0"/>
              <a:buChar char="•"/>
              <a:defRPr/>
            </a:pPr>
            <a:endParaRPr lang="es-ES_tradnl" dirty="0">
              <a:solidFill>
                <a:schemeClr val="tx1"/>
              </a:solidFill>
              <a:latin typeface="Times New Roman" panose="02020603050405020304" pitchFamily="18" charset="0"/>
              <a:cs typeface="Times New Roman" panose="02020603050405020304" pitchFamily="18" charset="0"/>
            </a:endParaRPr>
          </a:p>
          <a:p>
            <a:pPr marL="285750" marR="0" lvl="0" indent="-2857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dirty="0">
                <a:solidFill>
                  <a:schemeClr val="tx1"/>
                </a:solidFill>
                <a:latin typeface="Times New Roman" panose="02020603050405020304" pitchFamily="18" charset="0"/>
                <a:cs typeface="Times New Roman" panose="02020603050405020304" pitchFamily="18" charset="0"/>
              </a:rPr>
              <a:t>Debe haber una articulación entre la academia-estado-empresa</a:t>
            </a:r>
          </a:p>
          <a:p>
            <a:pPr marL="285750" indent="-285750" algn="just" eaLnBrk="1" hangingPunct="1">
              <a:buFont typeface="Arial" panose="020B0604020202020204" pitchFamily="34" charset="0"/>
              <a:buChar char="•"/>
              <a:defRPr/>
            </a:pPr>
            <a:endParaRPr lang="es-ES_tradnl" sz="1100" dirty="0">
              <a:solidFill>
                <a:schemeClr val="tx1"/>
              </a:solidFill>
              <a:latin typeface="Times New Roman" panose="02020603050405020304" pitchFamily="18" charset="0"/>
              <a:cs typeface="Times New Roman" panose="02020603050405020304" pitchFamily="18" charset="0"/>
            </a:endParaRPr>
          </a:p>
          <a:p>
            <a:pPr marL="285750" indent="-285750" eaLnBrk="1" hangingPunct="1">
              <a:buFont typeface="Arial" panose="020B0604020202020204" pitchFamily="34" charset="0"/>
              <a:buChar char="•"/>
              <a:defRPr/>
            </a:pPr>
            <a:endParaRPr lang="es-ES_tradnl" altLang="es-CO" sz="1100" dirty="0">
              <a:solidFill>
                <a:schemeClr val="tx1"/>
              </a:solidFill>
              <a:latin typeface="Times New Roman" panose="02020603050405020304" pitchFamily="18" charset="0"/>
              <a:cs typeface="Times New Roman" panose="02020603050405020304" pitchFamily="18" charset="0"/>
              <a:sym typeface="Open Sans Light"/>
            </a:endParaRPr>
          </a:p>
        </p:txBody>
      </p:sp>
      <p:sp>
        <p:nvSpPr>
          <p:cNvPr id="6" name="Rectangle 26">
            <a:extLst>
              <a:ext uri="{FF2B5EF4-FFF2-40B4-BE49-F238E27FC236}">
                <a16:creationId xmlns:a16="http://schemas.microsoft.com/office/drawing/2014/main" id="{63155829-692C-50A3-02EB-C9E372E77CDD}"/>
              </a:ext>
            </a:extLst>
          </p:cNvPr>
          <p:cNvSpPr>
            <a:spLocks/>
          </p:cNvSpPr>
          <p:nvPr/>
        </p:nvSpPr>
        <p:spPr bwMode="auto">
          <a:xfrm>
            <a:off x="6381178" y="3211890"/>
            <a:ext cx="3951428" cy="153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round/>
                <a:headEnd/>
                <a:tailEnd/>
              </a14:hiddenLine>
            </a:ext>
          </a:extLst>
        </p:spPr>
        <p:style>
          <a:lnRef idx="0">
            <a:scrgbClr r="0" g="0" b="0"/>
          </a:lnRef>
          <a:fillRef idx="0">
            <a:scrgbClr r="0" g="0" b="0"/>
          </a:fillRef>
          <a:effectRef idx="0">
            <a:scrgbClr r="0" g="0" b="0"/>
          </a:effectRef>
          <a:fontRef idx="major"/>
        </p:style>
        <p:txBody>
          <a:bodyPr lIns="38100" tIns="38100" rIns="38100" bIns="38100" anchor="ct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just">
              <a:defRPr/>
            </a:pPr>
            <a:endParaRPr lang="es-ES_tradnl" dirty="0">
              <a:solidFill>
                <a:schemeClr val="tx1"/>
              </a:solidFill>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defRPr/>
            </a:pPr>
            <a:r>
              <a:rPr lang="es-ES_tradnl" dirty="0">
                <a:solidFill>
                  <a:schemeClr val="tx1"/>
                </a:solidFill>
                <a:latin typeface="Times New Roman" panose="02020603050405020304" pitchFamily="18" charset="0"/>
                <a:cs typeface="Times New Roman" panose="02020603050405020304" pitchFamily="18" charset="0"/>
              </a:rPr>
              <a:t>Que los PST se comprometan constantemente con la sostenibilidad. </a:t>
            </a:r>
          </a:p>
          <a:p>
            <a:pPr algn="just">
              <a:defRPr/>
            </a:pPr>
            <a:endParaRPr lang="es-ES_tradnl" dirty="0">
              <a:solidFill>
                <a:schemeClr val="tx1"/>
              </a:solidFill>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defRPr/>
            </a:pPr>
            <a:r>
              <a:rPr lang="es-ES_tradnl" dirty="0">
                <a:solidFill>
                  <a:schemeClr val="tx1"/>
                </a:solidFill>
                <a:latin typeface="Times New Roman" panose="02020603050405020304" pitchFamily="18" charset="0"/>
                <a:cs typeface="Times New Roman" panose="02020603050405020304" pitchFamily="18" charset="0"/>
              </a:rPr>
              <a:t>El nombramiento del líder y direccionamiento de este sobre el proceso de sostenibilidad en cada uno de los PST</a:t>
            </a:r>
          </a:p>
          <a:p>
            <a:pPr algn="just">
              <a:defRPr/>
            </a:pPr>
            <a:endParaRPr lang="es-ES_tradnl" dirty="0">
              <a:solidFill>
                <a:schemeClr val="tx1"/>
              </a:solidFill>
              <a:latin typeface="Times New Roman" panose="02020603050405020304" pitchFamily="18" charset="0"/>
              <a:cs typeface="Times New Roman" panose="02020603050405020304" pitchFamily="18" charset="0"/>
            </a:endParaRPr>
          </a:p>
          <a:p>
            <a:pPr marL="171450" indent="-171450" algn="just">
              <a:buFont typeface="Arial" panose="020B0604020202020204" pitchFamily="34" charset="0"/>
              <a:buChar char="•"/>
              <a:defRPr/>
            </a:pPr>
            <a:r>
              <a:rPr lang="es-ES_tradnl" dirty="0">
                <a:solidFill>
                  <a:schemeClr val="tx1"/>
                </a:solidFill>
                <a:latin typeface="Times New Roman" panose="02020603050405020304" pitchFamily="18" charset="0"/>
                <a:cs typeface="Times New Roman" panose="02020603050405020304" pitchFamily="18" charset="0"/>
              </a:rPr>
              <a:t>Las diferentes NTS-TS buscan la sostenibilidad de las actividades turísticas, es por ello que todos los prestadores de servicios turísticos deben estar comprometidos. </a:t>
            </a:r>
          </a:p>
        </p:txBody>
      </p:sp>
    </p:spTree>
    <p:extLst>
      <p:ext uri="{BB962C8B-B14F-4D97-AF65-F5344CB8AC3E}">
        <p14:creationId xmlns:p14="http://schemas.microsoft.com/office/powerpoint/2010/main" val="8391992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1 Título">
            <a:extLst>
              <a:ext uri="{FF2B5EF4-FFF2-40B4-BE49-F238E27FC236}">
                <a16:creationId xmlns:a16="http://schemas.microsoft.com/office/drawing/2014/main" id="{C255EA3A-CE13-DE10-B370-0E40E0C02477}"/>
              </a:ext>
            </a:extLst>
          </p:cNvPr>
          <p:cNvSpPr>
            <a:spLocks noGrp="1"/>
          </p:cNvSpPr>
          <p:nvPr/>
        </p:nvSpPr>
        <p:spPr>
          <a:xfrm>
            <a:off x="1597412" y="2301710"/>
            <a:ext cx="8507287" cy="1143000"/>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just"/>
            <a:r>
              <a:rPr lang="es-CO" sz="2800" b="1" dirty="0">
                <a:solidFill>
                  <a:schemeClr val="tx1"/>
                </a:solidFill>
                <a:latin typeface="Times New Roman" panose="02020603050405020304" pitchFamily="18" charset="0"/>
                <a:cs typeface="Times New Roman" panose="02020603050405020304" pitchFamily="18" charset="0"/>
              </a:rPr>
              <a:t>Reflexión </a:t>
            </a:r>
            <a:br>
              <a:rPr lang="es-CO" sz="2800" dirty="0">
                <a:solidFill>
                  <a:schemeClr val="tx1"/>
                </a:solidFill>
                <a:latin typeface="Times New Roman" panose="02020603050405020304" pitchFamily="18" charset="0"/>
                <a:cs typeface="Times New Roman" panose="02020603050405020304" pitchFamily="18" charset="0"/>
              </a:rPr>
            </a:br>
            <a:br>
              <a:rPr lang="es-CO" sz="2800" dirty="0">
                <a:solidFill>
                  <a:schemeClr val="tx1"/>
                </a:solidFill>
                <a:latin typeface="Times New Roman" panose="02020603050405020304" pitchFamily="18" charset="0"/>
                <a:cs typeface="Times New Roman" panose="02020603050405020304" pitchFamily="18" charset="0"/>
              </a:rPr>
            </a:br>
            <a:r>
              <a:rPr lang="es-CO" sz="2800" dirty="0">
                <a:solidFill>
                  <a:schemeClr val="tx1"/>
                </a:solidFill>
                <a:latin typeface="Times New Roman" panose="02020603050405020304" pitchFamily="18" charset="0"/>
                <a:cs typeface="Times New Roman" panose="02020603050405020304" pitchFamily="18" charset="0"/>
              </a:rPr>
              <a:t>No hemos entendido lo que es el </a:t>
            </a:r>
            <a:r>
              <a:rPr lang="es-CO" sz="2800" b="1" dirty="0">
                <a:solidFill>
                  <a:schemeClr val="tx1"/>
                </a:solidFill>
                <a:latin typeface="Times New Roman" panose="02020603050405020304" pitchFamily="18" charset="0"/>
                <a:cs typeface="Times New Roman" panose="02020603050405020304" pitchFamily="18" charset="0"/>
              </a:rPr>
              <a:t>TURISMO SOSTENIBLE</a:t>
            </a:r>
            <a:r>
              <a:rPr lang="es-CO" sz="2800" dirty="0">
                <a:solidFill>
                  <a:schemeClr val="tx1"/>
                </a:solidFill>
                <a:latin typeface="Times New Roman" panose="02020603050405020304" pitchFamily="18" charset="0"/>
                <a:cs typeface="Times New Roman" panose="02020603050405020304" pitchFamily="18" charset="0"/>
              </a:rPr>
              <a:t>, y ya se habla en el mundo de </a:t>
            </a:r>
            <a:r>
              <a:rPr lang="es-CO" sz="2800" b="1" dirty="0">
                <a:solidFill>
                  <a:schemeClr val="tx1"/>
                </a:solidFill>
                <a:latin typeface="Times New Roman" panose="02020603050405020304" pitchFamily="18" charset="0"/>
                <a:cs typeface="Times New Roman" panose="02020603050405020304" pitchFamily="18" charset="0"/>
              </a:rPr>
              <a:t>TURISMO REGENERATIVO</a:t>
            </a:r>
            <a:r>
              <a:rPr lang="es-CO" sz="2800" dirty="0">
                <a:solidFill>
                  <a:schemeClr val="tx1"/>
                </a:solidFill>
                <a:latin typeface="Times New Roman" panose="02020603050405020304" pitchFamily="18" charset="0"/>
                <a:cs typeface="Times New Roman" panose="02020603050405020304" pitchFamily="18" charset="0"/>
              </a:rPr>
              <a:t>.</a:t>
            </a:r>
          </a:p>
          <a:p>
            <a:pPr algn="just"/>
            <a:endParaRPr lang="es-CO" sz="2800" b="1" dirty="0">
              <a:solidFill>
                <a:schemeClr val="tx1"/>
              </a:solidFill>
              <a:latin typeface="Times New Roman" panose="02020603050405020304" pitchFamily="18" charset="0"/>
              <a:cs typeface="Times New Roman" panose="02020603050405020304" pitchFamily="18" charset="0"/>
            </a:endParaRPr>
          </a:p>
          <a:p>
            <a:pPr algn="just"/>
            <a:r>
              <a:rPr lang="es-CO" sz="2800" b="1" dirty="0">
                <a:solidFill>
                  <a:schemeClr val="tx1"/>
                </a:solidFill>
                <a:latin typeface="Times New Roman" panose="02020603050405020304" pitchFamily="18" charset="0"/>
                <a:cs typeface="Times New Roman" panose="02020603050405020304" pitchFamily="18" charset="0"/>
              </a:rPr>
              <a:t>La tierra no es una herencia de nuestros padres, es un prestamos que nos hicieron nuestros hijos. </a:t>
            </a:r>
          </a:p>
        </p:txBody>
      </p:sp>
      <p:sp>
        <p:nvSpPr>
          <p:cNvPr id="5" name="1 Título">
            <a:extLst>
              <a:ext uri="{FF2B5EF4-FFF2-40B4-BE49-F238E27FC236}">
                <a16:creationId xmlns:a16="http://schemas.microsoft.com/office/drawing/2014/main" id="{55AAE4F4-FA2D-9D75-CFE7-2D62A40E65E1}"/>
              </a:ext>
            </a:extLst>
          </p:cNvPr>
          <p:cNvSpPr txBox="1">
            <a:spLocks/>
          </p:cNvSpPr>
          <p:nvPr/>
        </p:nvSpPr>
        <p:spPr>
          <a:xfrm>
            <a:off x="3150734" y="4951808"/>
            <a:ext cx="8229600" cy="1143000"/>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ctr">
            <a:norm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r"/>
            <a:r>
              <a:rPr lang="es-CO" sz="2800" dirty="0">
                <a:solidFill>
                  <a:schemeClr val="tx1"/>
                </a:solidFill>
                <a:latin typeface="Times New Roman" panose="02020603050405020304" pitchFamily="18" charset="0"/>
                <a:cs typeface="Times New Roman" panose="02020603050405020304" pitchFamily="18" charset="0"/>
              </a:rPr>
              <a:t>Muchas gracias </a:t>
            </a:r>
          </a:p>
        </p:txBody>
      </p:sp>
    </p:spTree>
    <p:extLst>
      <p:ext uri="{BB962C8B-B14F-4D97-AF65-F5344CB8AC3E}">
        <p14:creationId xmlns:p14="http://schemas.microsoft.com/office/powerpoint/2010/main" val="3672734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302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F6E8F029-79B2-A92C-267F-6F5A94A4DDAF}"/>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sp>
        <p:nvSpPr>
          <p:cNvPr id="4" name="Título 1">
            <a:extLst>
              <a:ext uri="{FF2B5EF4-FFF2-40B4-BE49-F238E27FC236}">
                <a16:creationId xmlns:a16="http://schemas.microsoft.com/office/drawing/2014/main" id="{864CFAEF-3723-2FDC-4696-61678B535536}"/>
              </a:ext>
            </a:extLst>
          </p:cNvPr>
          <p:cNvSpPr txBox="1">
            <a:spLocks/>
          </p:cNvSpPr>
          <p:nvPr/>
        </p:nvSpPr>
        <p:spPr>
          <a:xfrm>
            <a:off x="6394474" y="53577"/>
            <a:ext cx="3856015"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4000" b="1" dirty="0">
                <a:latin typeface="Times New Roman" panose="02020603050405020304" pitchFamily="18" charset="0"/>
                <a:cs typeface="Times New Roman" panose="02020603050405020304" pitchFamily="18" charset="0"/>
              </a:rPr>
              <a:t>PROBLEMA</a:t>
            </a:r>
            <a:endParaRPr lang="x-none" sz="4000" b="1" dirty="0">
              <a:latin typeface="Times New Roman" panose="02020603050405020304" pitchFamily="18" charset="0"/>
              <a:cs typeface="Times New Roman" panose="02020603050405020304" pitchFamily="18" charset="0"/>
            </a:endParaRPr>
          </a:p>
        </p:txBody>
      </p:sp>
      <p:sp>
        <p:nvSpPr>
          <p:cNvPr id="5" name="CuadroTexto 1">
            <a:extLst>
              <a:ext uri="{FF2B5EF4-FFF2-40B4-BE49-F238E27FC236}">
                <a16:creationId xmlns:a16="http://schemas.microsoft.com/office/drawing/2014/main" id="{C6DA47A9-1C8C-4978-3319-BACD0DC3EADB}"/>
              </a:ext>
            </a:extLst>
          </p:cNvPr>
          <p:cNvSpPr txBox="1"/>
          <p:nvPr/>
        </p:nvSpPr>
        <p:spPr>
          <a:xfrm>
            <a:off x="1231846" y="1289953"/>
            <a:ext cx="9728307" cy="4278094"/>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0" indent="0">
              <a:buFont typeface="Arial" panose="020B0604020202020204" pitchFamily="34" charset="0"/>
              <a:buNone/>
            </a:pPr>
            <a:r>
              <a:rPr lang="es-ES" sz="1600" b="1" dirty="0">
                <a:latin typeface="Times New Roman" panose="02020603050405020304" pitchFamily="18" charset="0"/>
                <a:cs typeface="Times New Roman" panose="02020603050405020304" pitchFamily="18" charset="0"/>
              </a:rPr>
              <a:t>Mundo:</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Creciendo vertiginoso del Turismo en el mundo</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Muchas naciones lo toman pilar de sus economías</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Francia, España y EEUU</a:t>
            </a:r>
            <a:endParaRPr lang="es-ES_tradnl" sz="1600" b="1" dirty="0">
              <a:latin typeface="Times New Roman" panose="02020603050405020304" pitchFamily="18" charset="0"/>
              <a:cs typeface="Times New Roman" panose="02020603050405020304" pitchFamily="18" charset="0"/>
            </a:endParaRPr>
          </a:p>
          <a:p>
            <a:endParaRPr lang="es-ES" sz="1600" b="1" dirty="0">
              <a:latin typeface="Times New Roman" panose="02020603050405020304" pitchFamily="18" charset="0"/>
              <a:cs typeface="Times New Roman" panose="02020603050405020304" pitchFamily="18" charset="0"/>
            </a:endParaRPr>
          </a:p>
          <a:p>
            <a:r>
              <a:rPr lang="es-ES" sz="1600" b="1" dirty="0">
                <a:latin typeface="Times New Roman" panose="02020603050405020304" pitchFamily="18" charset="0"/>
                <a:cs typeface="Times New Roman" panose="02020603050405020304" pitchFamily="18" charset="0"/>
              </a:rPr>
              <a:t>Colombia: </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En el mundo la industria sin chimeneas creció un 3.9%</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En América del Sur lo hizo en un 7% y </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Colombia tuvo un aumento del 11%, ubicando al país cafetero en el quinto puesto</a:t>
            </a:r>
          </a:p>
          <a:p>
            <a:pPr marL="285750" indent="-285750">
              <a:buFont typeface="Arial" panose="020B0604020202020204" pitchFamily="34" charset="0"/>
              <a:buChar char="•"/>
            </a:pPr>
            <a:endParaRPr lang="es-ES" sz="1600" b="1" dirty="0">
              <a:latin typeface="Times New Roman" panose="02020603050405020304" pitchFamily="18" charset="0"/>
              <a:cs typeface="Times New Roman" panose="02020603050405020304" pitchFamily="18" charset="0"/>
            </a:endParaRPr>
          </a:p>
          <a:p>
            <a:r>
              <a:rPr lang="es-ES_tradnl" sz="1600" b="1" dirty="0">
                <a:latin typeface="Times New Roman" panose="02020603050405020304" pitchFamily="18" charset="0"/>
                <a:cs typeface="Times New Roman" panose="02020603050405020304" pitchFamily="18" charset="0"/>
              </a:rPr>
              <a:t>Quindío: </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El turismo requiere SOStenibilidad. </a:t>
            </a:r>
          </a:p>
          <a:p>
            <a:pPr marL="285750" indent="-285750">
              <a:buFont typeface="Arial" panose="020B0604020202020204" pitchFamily="34" charset="0"/>
              <a:buChar char="•"/>
            </a:pPr>
            <a:r>
              <a:rPr lang="es-ES" sz="1600" b="1" dirty="0">
                <a:latin typeface="Times New Roman" panose="02020603050405020304" pitchFamily="18" charset="0"/>
                <a:cs typeface="Times New Roman" panose="02020603050405020304" pitchFamily="18" charset="0"/>
              </a:rPr>
              <a:t>El Valle de Cócora, (cuna de la Palma de cera - árbol nacional) en Salento, colapso por la llegada de buses de 40 pasajeros</a:t>
            </a:r>
          </a:p>
          <a:p>
            <a:endParaRPr lang="es-ES" sz="1600" b="1" dirty="0">
              <a:latin typeface="Times New Roman" panose="02020603050405020304" pitchFamily="18" charset="0"/>
              <a:cs typeface="Times New Roman" panose="02020603050405020304" pitchFamily="18" charset="0"/>
            </a:endParaRPr>
          </a:p>
          <a:p>
            <a:r>
              <a:rPr lang="es-ES" sz="1600" b="1" dirty="0">
                <a:latin typeface="Times New Roman" panose="02020603050405020304" pitchFamily="18" charset="0"/>
                <a:cs typeface="Times New Roman" panose="02020603050405020304" pitchFamily="18" charset="0"/>
              </a:rPr>
              <a:t>¿QUÉ SE DEBE TENER EN CUENTA PARA QUE EL TURISMO SEA SOSTENIBLE Y NO AFECTE </a:t>
            </a:r>
          </a:p>
          <a:p>
            <a:r>
              <a:rPr lang="es-ES" sz="1600" b="1" dirty="0">
                <a:latin typeface="Times New Roman" panose="02020603050405020304" pitchFamily="18" charset="0"/>
                <a:cs typeface="Times New Roman" panose="02020603050405020304" pitchFamily="18" charset="0"/>
              </a:rPr>
              <a:t>LA ECONOMÍA?</a:t>
            </a:r>
            <a:endParaRPr lang="es-ES_tradnl" sz="1600" b="1" dirty="0">
              <a:latin typeface="Times New Roman" panose="02020603050405020304" pitchFamily="18" charset="0"/>
              <a:cs typeface="Times New Roman" panose="02020603050405020304" pitchFamily="18" charset="0"/>
            </a:endParaRPr>
          </a:p>
        </p:txBody>
      </p:sp>
      <p:cxnSp>
        <p:nvCxnSpPr>
          <p:cNvPr id="6" name="Conector recto 5">
            <a:extLst>
              <a:ext uri="{FF2B5EF4-FFF2-40B4-BE49-F238E27FC236}">
                <a16:creationId xmlns:a16="http://schemas.microsoft.com/office/drawing/2014/main" id="{50CF5469-FA86-75EC-693C-DF3410060FA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7741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EB8248F6-419C-D9B0-1823-5111A2A90968}"/>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sp>
        <p:nvSpPr>
          <p:cNvPr id="4" name="Título 1">
            <a:extLst>
              <a:ext uri="{FF2B5EF4-FFF2-40B4-BE49-F238E27FC236}">
                <a16:creationId xmlns:a16="http://schemas.microsoft.com/office/drawing/2014/main" id="{6E8B17A8-7E77-73BE-BD59-7E323B0C7822}"/>
              </a:ext>
            </a:extLst>
          </p:cNvPr>
          <p:cNvSpPr>
            <a:spLocks noGrp="1"/>
          </p:cNvSpPr>
          <p:nvPr/>
        </p:nvSpPr>
        <p:spPr>
          <a:xfrm>
            <a:off x="6902611" y="53577"/>
            <a:ext cx="3086100"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4000" b="1" dirty="0">
                <a:latin typeface="Times New Roman" panose="02020603050405020304" pitchFamily="18" charset="0"/>
                <a:cs typeface="Times New Roman" panose="02020603050405020304" pitchFamily="18" charset="0"/>
              </a:rPr>
              <a:t>OBJETIVOS</a:t>
            </a:r>
            <a:endParaRPr lang="x-none" sz="4000" b="1" dirty="0">
              <a:latin typeface="Times New Roman" panose="02020603050405020304" pitchFamily="18" charset="0"/>
              <a:cs typeface="Times New Roman" panose="02020603050405020304" pitchFamily="18" charset="0"/>
            </a:endParaRPr>
          </a:p>
        </p:txBody>
      </p:sp>
      <p:sp>
        <p:nvSpPr>
          <p:cNvPr id="5" name="CuadroTexto 2">
            <a:extLst>
              <a:ext uri="{FF2B5EF4-FFF2-40B4-BE49-F238E27FC236}">
                <a16:creationId xmlns:a16="http://schemas.microsoft.com/office/drawing/2014/main" id="{1461139A-DA75-52DD-C40A-69E789155FC9}"/>
              </a:ext>
            </a:extLst>
          </p:cNvPr>
          <p:cNvSpPr txBox="1"/>
          <p:nvPr/>
        </p:nvSpPr>
        <p:spPr>
          <a:xfrm>
            <a:off x="3199802" y="1393901"/>
            <a:ext cx="5792395" cy="707886"/>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342900" marR="0" lvl="0" indent="-342900" algn="just" defTabSz="914400" eaLnBrk="1" fontAlgn="auto" latinLnBrk="0" hangingPunct="1">
              <a:lnSpc>
                <a:spcPct val="100000"/>
              </a:lnSpc>
              <a:spcBef>
                <a:spcPts val="0"/>
              </a:spcBef>
              <a:spcAft>
                <a:spcPts val="0"/>
              </a:spcAft>
              <a:buClrTx/>
              <a:buSzTx/>
              <a:buFont typeface="Arial" charset="0"/>
              <a:buNone/>
              <a:tabLst/>
              <a:defRPr/>
            </a:pPr>
            <a:r>
              <a:rPr lang="es-ES_tradnl" sz="2000" b="1" dirty="0">
                <a:latin typeface="Times New Roman" panose="02020603050405020304" pitchFamily="18" charset="0"/>
                <a:cs typeface="Times New Roman" panose="02020603050405020304" pitchFamily="18" charset="0"/>
              </a:rPr>
              <a:t>ANALIZAR LA IMPORTANCIA DEL TURISMO SOSTENIBLE EN LA ECONOMIA</a:t>
            </a:r>
          </a:p>
        </p:txBody>
      </p:sp>
      <p:sp>
        <p:nvSpPr>
          <p:cNvPr id="6" name="CuadroTexto 3">
            <a:extLst>
              <a:ext uri="{FF2B5EF4-FFF2-40B4-BE49-F238E27FC236}">
                <a16:creationId xmlns:a16="http://schemas.microsoft.com/office/drawing/2014/main" id="{BB48E95C-5B77-E2AA-ECA9-F915D2FBBF3C}"/>
              </a:ext>
            </a:extLst>
          </p:cNvPr>
          <p:cNvSpPr txBox="1"/>
          <p:nvPr/>
        </p:nvSpPr>
        <p:spPr>
          <a:xfrm>
            <a:off x="1346200" y="2641504"/>
            <a:ext cx="9485169" cy="2554545"/>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marL="342900" indent="-342900" algn="just">
              <a:buFont typeface="Arial" charset="0"/>
              <a:buChar char="•"/>
            </a:pPr>
            <a:r>
              <a:rPr lang="es-ES_tradnl" sz="2000" b="1" dirty="0">
                <a:latin typeface="Times New Roman" panose="02020603050405020304" pitchFamily="18" charset="0"/>
                <a:cs typeface="Times New Roman" panose="02020603050405020304" pitchFamily="18" charset="0"/>
              </a:rPr>
              <a:t>Recolectar información sobre los aportes del turismo a la economía. </a:t>
            </a:r>
          </a:p>
          <a:p>
            <a:pPr marL="342900" indent="-342900" algn="just">
              <a:buFont typeface="Arial" charset="0"/>
              <a:buChar char="•"/>
            </a:pPr>
            <a:endParaRPr lang="es-ES_tradnl" sz="2000" b="1" dirty="0">
              <a:latin typeface="Times New Roman" panose="02020603050405020304" pitchFamily="18" charset="0"/>
              <a:cs typeface="Times New Roman" panose="02020603050405020304" pitchFamily="18" charset="0"/>
            </a:endParaRPr>
          </a:p>
          <a:p>
            <a:pPr marL="342900" lvl="0" indent="-342900" algn="just">
              <a:buFont typeface="Arial" charset="0"/>
              <a:buChar char="•"/>
            </a:pPr>
            <a:r>
              <a:rPr lang="es-ES_tradnl" sz="2000" b="1" dirty="0">
                <a:latin typeface="Times New Roman" panose="02020603050405020304" pitchFamily="18" charset="0"/>
                <a:cs typeface="Times New Roman" panose="02020603050405020304" pitchFamily="18" charset="0"/>
              </a:rPr>
              <a:t>Recopilar información sobre el turismo sostenible y los componentes de la sostenibilidad. </a:t>
            </a:r>
          </a:p>
          <a:p>
            <a:pPr marL="342900" lvl="0" indent="-342900" algn="just">
              <a:buFont typeface="Arial" charset="0"/>
              <a:buChar char="•"/>
            </a:pPr>
            <a:endParaRPr lang="es-ES_tradnl" sz="2000" b="1" dirty="0">
              <a:latin typeface="Times New Roman" panose="02020603050405020304" pitchFamily="18" charset="0"/>
              <a:cs typeface="Times New Roman" panose="02020603050405020304" pitchFamily="18" charset="0"/>
            </a:endParaRPr>
          </a:p>
          <a:p>
            <a:pPr marL="342900" lvl="0" indent="-342900" algn="just">
              <a:buFont typeface="Arial" charset="0"/>
              <a:buChar char="•"/>
            </a:pPr>
            <a:r>
              <a:rPr lang="es-ES_tradnl" sz="2000" b="1" dirty="0">
                <a:latin typeface="Times New Roman" panose="02020603050405020304" pitchFamily="18" charset="0"/>
                <a:cs typeface="Times New Roman" panose="02020603050405020304" pitchFamily="18" charset="0"/>
              </a:rPr>
              <a:t>Investigar la sostenibilidad del turismo en Colombia. </a:t>
            </a:r>
          </a:p>
          <a:p>
            <a:pPr marL="342900" lvl="0" indent="-342900" algn="just">
              <a:buFont typeface="Arial" charset="0"/>
              <a:buChar char="•"/>
            </a:pPr>
            <a:endParaRPr lang="es-ES_tradnl" sz="2000" b="1" dirty="0">
              <a:latin typeface="Times New Roman" panose="02020603050405020304" pitchFamily="18" charset="0"/>
              <a:cs typeface="Times New Roman" panose="02020603050405020304" pitchFamily="18" charset="0"/>
            </a:endParaRPr>
          </a:p>
          <a:p>
            <a:pPr marL="342900" lvl="0" indent="-342900" algn="just">
              <a:buFont typeface="Arial" charset="0"/>
              <a:buChar char="•"/>
            </a:pPr>
            <a:r>
              <a:rPr lang="es-ES_tradnl" sz="2000" b="1" dirty="0">
                <a:latin typeface="Times New Roman" panose="02020603050405020304" pitchFamily="18" charset="0"/>
                <a:cs typeface="Times New Roman" panose="02020603050405020304" pitchFamily="18" charset="0"/>
              </a:rPr>
              <a:t>Realizar un contraste los aportes económicos y la sostenibilidad del turismo. </a:t>
            </a:r>
          </a:p>
        </p:txBody>
      </p:sp>
      <p:cxnSp>
        <p:nvCxnSpPr>
          <p:cNvPr id="7" name="Conector recto 6">
            <a:extLst>
              <a:ext uri="{FF2B5EF4-FFF2-40B4-BE49-F238E27FC236}">
                <a16:creationId xmlns:a16="http://schemas.microsoft.com/office/drawing/2014/main" id="{FE1938FB-5745-692D-88F7-8334911C7ABF}"/>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6242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9B2CBE8B-36D2-EA9D-4F70-0C7E27F47A55}"/>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7D1D859A-794F-FF92-A85F-488BA16CB912}"/>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id="{9A76F9C3-9291-D49B-9EEB-2073F25BD8CD}"/>
              </a:ext>
            </a:extLst>
          </p:cNvPr>
          <p:cNvSpPr>
            <a:spLocks noGrp="1"/>
          </p:cNvSpPr>
          <p:nvPr/>
        </p:nvSpPr>
        <p:spPr>
          <a:xfrm>
            <a:off x="6096000" y="134259"/>
            <a:ext cx="4982240"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nSpc>
                <a:spcPct val="100000"/>
              </a:lnSpc>
            </a:pPr>
            <a:r>
              <a:rPr lang="es-ES" sz="4000" dirty="0">
                <a:solidFill>
                  <a:schemeClr val="tx1"/>
                </a:solidFill>
                <a:latin typeface="Times New Roman" panose="02020603050405020304" pitchFamily="18" charset="0"/>
                <a:cs typeface="Times New Roman" panose="02020603050405020304" pitchFamily="18" charset="0"/>
              </a:rPr>
              <a:t>MARCO TEÓRICO</a:t>
            </a:r>
            <a:endParaRPr lang="x-none" sz="4000" dirty="0">
              <a:solidFill>
                <a:schemeClr val="tx1"/>
              </a:solidFill>
              <a:latin typeface="Times New Roman" panose="02020603050405020304" pitchFamily="18" charset="0"/>
              <a:cs typeface="Times New Roman" panose="02020603050405020304" pitchFamily="18" charset="0"/>
            </a:endParaRPr>
          </a:p>
        </p:txBody>
      </p:sp>
      <p:sp>
        <p:nvSpPr>
          <p:cNvPr id="6" name="CuadroTexto 3">
            <a:extLst>
              <a:ext uri="{FF2B5EF4-FFF2-40B4-BE49-F238E27FC236}">
                <a16:creationId xmlns:a16="http://schemas.microsoft.com/office/drawing/2014/main" id="{D3E1485D-C759-3510-4A5B-F9A52655D4E5}"/>
              </a:ext>
            </a:extLst>
          </p:cNvPr>
          <p:cNvSpPr txBox="1"/>
          <p:nvPr/>
        </p:nvSpPr>
        <p:spPr>
          <a:xfrm>
            <a:off x="1331472" y="1645658"/>
            <a:ext cx="9079634" cy="1323439"/>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just" fontAlgn="base"/>
            <a:r>
              <a:rPr lang="es-ES_tradnl" sz="2000" dirty="0">
                <a:solidFill>
                  <a:schemeClr val="tx1"/>
                </a:solidFill>
                <a:latin typeface="Times New Roman" panose="02020603050405020304" pitchFamily="18" charset="0"/>
                <a:ea typeface="Times New Roman" charset="0"/>
                <a:cs typeface="Times New Roman" panose="02020603050405020304" pitchFamily="18" charset="0"/>
              </a:rPr>
              <a:t>1. Según Martin Rojo, I.</a:t>
            </a:r>
            <a:r>
              <a:rPr lang="es-MX" sz="2000" dirty="0">
                <a:solidFill>
                  <a:schemeClr val="tx1"/>
                </a:solidFill>
                <a:latin typeface="Times New Roman" panose="02020603050405020304" pitchFamily="18" charset="0"/>
                <a:ea typeface="Times New Roman" charset="0"/>
                <a:cs typeface="Times New Roman" panose="02020603050405020304" pitchFamily="18" charset="0"/>
              </a:rPr>
              <a:t> (2018)</a:t>
            </a:r>
            <a:r>
              <a:rPr lang="es-ES_tradnl" sz="2000" dirty="0">
                <a:solidFill>
                  <a:schemeClr val="tx1"/>
                </a:solidFill>
                <a:latin typeface="Times New Roman" panose="02020603050405020304" pitchFamily="18" charset="0"/>
                <a:ea typeface="Times New Roman" charset="0"/>
                <a:cs typeface="Times New Roman" panose="02020603050405020304" pitchFamily="18" charset="0"/>
              </a:rPr>
              <a:t> Plantea que el turismo en la economía da un giro “La nueva economía plantea el problema de la sostenibilidad desde una perspectiva público privada, pues no es suficiente que existan empresas turísticas socialmente responsables si el destino no desarrolla una gestión sostenible, ni viceversa.”</a:t>
            </a:r>
          </a:p>
        </p:txBody>
      </p:sp>
      <p:sp>
        <p:nvSpPr>
          <p:cNvPr id="7" name="Rectángulo 6">
            <a:extLst>
              <a:ext uri="{FF2B5EF4-FFF2-40B4-BE49-F238E27FC236}">
                <a16:creationId xmlns:a16="http://schemas.microsoft.com/office/drawing/2014/main" id="{EFCA766B-72B8-5EFA-66FA-CAC7CB81C6E7}"/>
              </a:ext>
            </a:extLst>
          </p:cNvPr>
          <p:cNvSpPr/>
          <p:nvPr/>
        </p:nvSpPr>
        <p:spPr>
          <a:xfrm>
            <a:off x="1331472" y="3511283"/>
            <a:ext cx="8949668" cy="2246769"/>
          </a:xfrm>
          <a:prstGeom prst="rect">
            <a:avLst/>
          </a:prstGeom>
        </p:spPr>
        <p:style>
          <a:lnRef idx="0">
            <a:scrgbClr r="0" g="0" b="0"/>
          </a:lnRef>
          <a:fillRef idx="0">
            <a:scrgbClr r="0" g="0" b="0"/>
          </a:fillRef>
          <a:effectRef idx="0">
            <a:scrgbClr r="0" g="0" b="0"/>
          </a:effectRef>
          <a:fontRef idx="major"/>
        </p:style>
        <p:txBody>
          <a:bodyPr wrap="squar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indent="180340">
              <a:spcAft>
                <a:spcPts val="0"/>
              </a:spcAft>
            </a:pPr>
            <a:r>
              <a:rPr lang="es-ES_tradnl" sz="2000" dirty="0">
                <a:solidFill>
                  <a:schemeClr val="tx1"/>
                </a:solidFill>
                <a:latin typeface="Times New Roman" panose="02020603050405020304" pitchFamily="18" charset="0"/>
                <a:ea typeface="Calibri" charset="0"/>
                <a:cs typeface="Times New Roman" panose="02020603050405020304" pitchFamily="18" charset="0"/>
              </a:rPr>
              <a:t>2. Por otra parte, Taleb Rifai </a:t>
            </a:r>
            <a:r>
              <a:rPr lang="es-MX" sz="2000" dirty="0">
                <a:solidFill>
                  <a:schemeClr val="tx1"/>
                </a:solidFill>
                <a:latin typeface="Times New Roman" panose="02020603050405020304" pitchFamily="18" charset="0"/>
                <a:ea typeface="Calibri" charset="0"/>
                <a:cs typeface="Times New Roman" panose="02020603050405020304" pitchFamily="18" charset="0"/>
              </a:rPr>
              <a:t>(2016)</a:t>
            </a:r>
            <a:r>
              <a:rPr lang="es-ES_tradnl" sz="2000" dirty="0">
                <a:solidFill>
                  <a:schemeClr val="tx1"/>
                </a:solidFill>
                <a:latin typeface="Times New Roman" panose="02020603050405020304" pitchFamily="18" charset="0"/>
                <a:ea typeface="Calibri" charset="0"/>
                <a:cs typeface="Times New Roman" panose="02020603050405020304" pitchFamily="18" charset="0"/>
              </a:rPr>
              <a:t> dice que el Turismo Sostenible «Es una oportunidad única para construir un sector turístico más responsable y comprometido, que pueda capitalizar su inmenso potencial en términos de prosperidad económica, inclusión social, paz y entendimiento, y preservación de la cultura y el medio ambiente»</a:t>
            </a:r>
          </a:p>
          <a:p>
            <a:pPr indent="180340"/>
            <a:endParaRPr lang="es-ES_tradnl" sz="2000" dirty="0">
              <a:solidFill>
                <a:schemeClr val="tx1"/>
              </a:solidFill>
              <a:latin typeface="Times New Roman" panose="02020603050405020304" pitchFamily="18" charset="0"/>
              <a:ea typeface="Calibri" charset="0"/>
              <a:cs typeface="Times New Roman" panose="02020603050405020304" pitchFamily="18" charset="0"/>
            </a:endParaRPr>
          </a:p>
          <a:p>
            <a:pPr indent="180340"/>
            <a:r>
              <a:rPr lang="es-ES" sz="2000" dirty="0">
                <a:solidFill>
                  <a:schemeClr val="tx1"/>
                </a:solidFill>
                <a:latin typeface="Times New Roman" panose="02020603050405020304" pitchFamily="18" charset="0"/>
                <a:ea typeface="Times New Roman" charset="0"/>
                <a:cs typeface="Times New Roman" panose="02020603050405020304" pitchFamily="18" charset="0"/>
              </a:rPr>
              <a:t>3. NTS-TS </a:t>
            </a:r>
          </a:p>
        </p:txBody>
      </p:sp>
    </p:spTree>
    <p:extLst>
      <p:ext uri="{BB962C8B-B14F-4D97-AF65-F5344CB8AC3E}">
        <p14:creationId xmlns:p14="http://schemas.microsoft.com/office/powerpoint/2010/main" val="2544680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id="{CB4A135D-6897-EEDA-CCFD-6BAC9155CC8B}"/>
              </a:ext>
            </a:extLst>
          </p:cNvPr>
          <p:cNvSpPr>
            <a:spLocks noGrp="1"/>
          </p:cNvSpPr>
          <p:nvPr/>
        </p:nvSpPr>
        <p:spPr>
          <a:xfrm>
            <a:off x="6328291" y="92958"/>
            <a:ext cx="4447727"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nSpc>
                <a:spcPct val="100000"/>
              </a:lnSpc>
            </a:pPr>
            <a:r>
              <a:rPr lang="es-ES" sz="4000" dirty="0">
                <a:latin typeface="Times New Roman" panose="02020603050405020304" pitchFamily="18" charset="0"/>
                <a:cs typeface="Times New Roman" panose="02020603050405020304" pitchFamily="18" charset="0"/>
              </a:rPr>
              <a:t>METODOLOGÍA</a:t>
            </a:r>
            <a:endParaRPr lang="x-none" sz="4000" dirty="0">
              <a:latin typeface="Times New Roman" panose="02020603050405020304" pitchFamily="18" charset="0"/>
              <a:cs typeface="Times New Roman" panose="02020603050405020304" pitchFamily="18" charset="0"/>
            </a:endParaRPr>
          </a:p>
        </p:txBody>
      </p:sp>
      <p:sp>
        <p:nvSpPr>
          <p:cNvPr id="6" name="CuadroTexto 3">
            <a:extLst>
              <a:ext uri="{FF2B5EF4-FFF2-40B4-BE49-F238E27FC236}">
                <a16:creationId xmlns:a16="http://schemas.microsoft.com/office/drawing/2014/main" id="{40FC4F32-28CE-90FC-A702-F99F1B372B97}"/>
              </a:ext>
            </a:extLst>
          </p:cNvPr>
          <p:cNvSpPr txBox="1"/>
          <p:nvPr/>
        </p:nvSpPr>
        <p:spPr>
          <a:xfrm>
            <a:off x="2672146" y="1289316"/>
            <a:ext cx="6881413" cy="461665"/>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2400" b="1" dirty="0">
                <a:latin typeface="Times New Roman" panose="02020603050405020304" pitchFamily="18" charset="0"/>
                <a:cs typeface="Times New Roman" panose="02020603050405020304" pitchFamily="18" charset="0"/>
              </a:rPr>
              <a:t>Método analítico sintético </a:t>
            </a:r>
            <a:endParaRPr lang="es-ES_tradnl" sz="2400" b="1" dirty="0">
              <a:latin typeface="Times New Roman" panose="02020603050405020304" pitchFamily="18" charset="0"/>
              <a:cs typeface="Times New Roman" panose="02020603050405020304" pitchFamily="18" charset="0"/>
            </a:endParaRPr>
          </a:p>
        </p:txBody>
      </p:sp>
      <p:sp>
        <p:nvSpPr>
          <p:cNvPr id="7" name="CuadroTexto 2">
            <a:extLst>
              <a:ext uri="{FF2B5EF4-FFF2-40B4-BE49-F238E27FC236}">
                <a16:creationId xmlns:a16="http://schemas.microsoft.com/office/drawing/2014/main" id="{23B91F97-4D43-5B02-8319-137C7BB3D4D2}"/>
              </a:ext>
            </a:extLst>
          </p:cNvPr>
          <p:cNvSpPr txBox="1"/>
          <p:nvPr/>
        </p:nvSpPr>
        <p:spPr>
          <a:xfrm>
            <a:off x="1454218" y="2161292"/>
            <a:ext cx="9321800" cy="341632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just"/>
            <a:r>
              <a:rPr lang="es-ES" sz="2400" dirty="0">
                <a:latin typeface="Times New Roman" panose="02020603050405020304" pitchFamily="18" charset="0"/>
                <a:cs typeface="Times New Roman" panose="02020603050405020304" pitchFamily="18" charset="0"/>
              </a:rPr>
              <a:t>La presente investigación  se realizó analizando los componentes de la sostenibilidad: Ambiental, Sociocultural y Económico. La información  académica se obtuvo de estudios, repositorios, bases de datos como EBSCO y google académico, los cuales sirvieron como referentes ya que sus contenidos actuales (2015-2021) permiten dar una mirada real en los impactos del turismo sostenible. </a:t>
            </a:r>
          </a:p>
          <a:p>
            <a:pPr algn="just"/>
            <a:endParaRPr lang="es-ES_tradnl" sz="2400" dirty="0">
              <a:latin typeface="Times New Roman" panose="02020603050405020304" pitchFamily="18" charset="0"/>
              <a:cs typeface="Times New Roman" panose="02020603050405020304" pitchFamily="18" charset="0"/>
            </a:endParaRPr>
          </a:p>
          <a:p>
            <a:pPr algn="just"/>
            <a:r>
              <a:rPr lang="es-ES" sz="2400" dirty="0">
                <a:latin typeface="Times New Roman" panose="02020603050405020304" pitchFamily="18" charset="0"/>
                <a:cs typeface="Times New Roman" panose="02020603050405020304" pitchFamily="18" charset="0"/>
              </a:rPr>
              <a:t>Organización Mundial de Turismo (OMT) </a:t>
            </a:r>
            <a:r>
              <a:rPr lang="mr-IN" sz="2400" dirty="0">
                <a:latin typeface="Times New Roman" panose="02020603050405020304" pitchFamily="18" charset="0"/>
              </a:rPr>
              <a:t>–</a:t>
            </a:r>
            <a:r>
              <a:rPr lang="es-ES" sz="2400" dirty="0">
                <a:latin typeface="Times New Roman" panose="02020603050405020304" pitchFamily="18" charset="0"/>
                <a:cs typeface="Times New Roman" panose="02020603050405020304" pitchFamily="18" charset="0"/>
              </a:rPr>
              <a:t> Panorama Mundial del Turismo. </a:t>
            </a:r>
            <a:endParaRPr lang="es-ES_tradnl"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4304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63C5F9F0-47F8-2EDC-B360-23BDAC7DF029}"/>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31B589A3-10BA-A75A-D172-FA143787A0EB}"/>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Título 1">
            <a:extLst>
              <a:ext uri="{FF2B5EF4-FFF2-40B4-BE49-F238E27FC236}">
                <a16:creationId xmlns:a16="http://schemas.microsoft.com/office/drawing/2014/main" id="{CA42190D-29F5-F703-8DE6-B41EBD321883}"/>
              </a:ext>
            </a:extLst>
          </p:cNvPr>
          <p:cNvSpPr txBox="1">
            <a:spLocks/>
          </p:cNvSpPr>
          <p:nvPr/>
        </p:nvSpPr>
        <p:spPr>
          <a:xfrm>
            <a:off x="5662686" y="108346"/>
            <a:ext cx="630667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4000" dirty="0">
                <a:latin typeface="Times New Roman" panose="02020603050405020304" pitchFamily="18" charset="0"/>
                <a:cs typeface="Times New Roman" panose="02020603050405020304" pitchFamily="18" charset="0"/>
              </a:rPr>
              <a:t>TURISMO EN EL MUNDO </a:t>
            </a:r>
            <a:endParaRPr lang="x-none" sz="4000" dirty="0">
              <a:latin typeface="Times New Roman" panose="02020603050405020304" pitchFamily="18" charset="0"/>
              <a:cs typeface="Times New Roman" panose="02020603050405020304" pitchFamily="18" charset="0"/>
            </a:endParaRPr>
          </a:p>
        </p:txBody>
      </p:sp>
      <p:pic>
        <p:nvPicPr>
          <p:cNvPr id="6" name="Imagen 5">
            <a:extLst>
              <a:ext uri="{FF2B5EF4-FFF2-40B4-BE49-F238E27FC236}">
                <a16:creationId xmlns:a16="http://schemas.microsoft.com/office/drawing/2014/main" id="{E38509EF-E056-6D2A-F50D-4BF5723D9E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5853" y="897056"/>
            <a:ext cx="4560294" cy="5109727"/>
          </a:xfrm>
          <a:prstGeom prst="rect">
            <a:avLst/>
          </a:prstGeom>
        </p:spPr>
      </p:pic>
      <p:sp>
        <p:nvSpPr>
          <p:cNvPr id="7" name="Rectángulo 6">
            <a:extLst>
              <a:ext uri="{FF2B5EF4-FFF2-40B4-BE49-F238E27FC236}">
                <a16:creationId xmlns:a16="http://schemas.microsoft.com/office/drawing/2014/main" id="{32D09BBB-B06E-B3BE-0A51-2C8BA913BF95}"/>
              </a:ext>
            </a:extLst>
          </p:cNvPr>
          <p:cNvSpPr/>
          <p:nvPr/>
        </p:nvSpPr>
        <p:spPr>
          <a:xfrm>
            <a:off x="1039327" y="5804575"/>
            <a:ext cx="3265638" cy="246221"/>
          </a:xfrm>
          <a:prstGeom prst="rect">
            <a:avLst/>
          </a:prstGeom>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1000" b="1" dirty="0">
                <a:latin typeface="D-DIN Exp" charset="0"/>
              </a:rPr>
              <a:t>FUENTE: OMT </a:t>
            </a:r>
            <a:r>
              <a:rPr lang="mr-IN" sz="1000" b="1" dirty="0">
                <a:latin typeface="D-DIN Exp" charset="0"/>
              </a:rPr>
              <a:t>–</a:t>
            </a:r>
            <a:r>
              <a:rPr lang="es-ES" sz="1000" b="1" dirty="0">
                <a:latin typeface="D-DIN Exp" charset="0"/>
              </a:rPr>
              <a:t> PANORAMA MUNDIAL DE TURISMO 2018</a:t>
            </a:r>
            <a:endParaRPr lang="es-ES_tradnl" sz="1000" b="1" dirty="0"/>
          </a:p>
        </p:txBody>
      </p:sp>
    </p:spTree>
    <p:extLst>
      <p:ext uri="{BB962C8B-B14F-4D97-AF65-F5344CB8AC3E}">
        <p14:creationId xmlns:p14="http://schemas.microsoft.com/office/powerpoint/2010/main" val="1451699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9B2CBE8B-36D2-EA9D-4F70-0C7E27F47A55}"/>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7D1D859A-794F-FF92-A85F-488BA16CB912}"/>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3 CuadroTexto">
            <a:extLst>
              <a:ext uri="{FF2B5EF4-FFF2-40B4-BE49-F238E27FC236}">
                <a16:creationId xmlns:a16="http://schemas.microsoft.com/office/drawing/2014/main" id="{0C0D2751-733D-9303-7A73-A413ED9E8B17}"/>
              </a:ext>
            </a:extLst>
          </p:cNvPr>
          <p:cNvSpPr txBox="1"/>
          <p:nvPr/>
        </p:nvSpPr>
        <p:spPr>
          <a:xfrm>
            <a:off x="1926100" y="1408337"/>
            <a:ext cx="2908429" cy="169277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CO" sz="1600" dirty="0">
                <a:solidFill>
                  <a:schemeClr val="tx1"/>
                </a:solidFill>
                <a:latin typeface="Arial Unicode MS" pitchFamily="34" charset="-128"/>
                <a:ea typeface="Arial Unicode MS" pitchFamily="34" charset="-128"/>
                <a:cs typeface="Arial Unicode MS" pitchFamily="34" charset="-128"/>
              </a:rPr>
              <a:t>Aporte al PIB Mundial</a:t>
            </a:r>
            <a:endParaRPr lang="es-CO" sz="1600" kern="1200" dirty="0">
              <a:solidFill>
                <a:schemeClr val="tx1"/>
              </a:solidFill>
              <a:latin typeface="Arial Unicode MS" pitchFamily="34" charset="-128"/>
              <a:ea typeface="Arial Unicode MS" pitchFamily="34" charset="-128"/>
              <a:cs typeface="Arial Unicode MS" pitchFamily="34" charset="-128"/>
            </a:endParaRPr>
          </a:p>
          <a:p>
            <a:pPr algn="ctr"/>
            <a:endParaRPr lang="es-CO" sz="1600" dirty="0">
              <a:solidFill>
                <a:schemeClr val="tx1"/>
              </a:solidFill>
              <a:latin typeface="Arial Unicode MS" pitchFamily="34" charset="-128"/>
              <a:ea typeface="Arial Unicode MS" pitchFamily="34" charset="-128"/>
              <a:cs typeface="Arial Unicode MS" pitchFamily="34" charset="-128"/>
            </a:endParaRPr>
          </a:p>
          <a:p>
            <a:pPr algn="ctr"/>
            <a:r>
              <a:rPr lang="es-CO" sz="7200" b="1" kern="1200" dirty="0">
                <a:solidFill>
                  <a:schemeClr val="tx1"/>
                </a:solidFill>
                <a:latin typeface="Arial Unicode MS" pitchFamily="34" charset="-128"/>
                <a:ea typeface="Arial Unicode MS" pitchFamily="34" charset="-128"/>
                <a:cs typeface="Arial Unicode MS" pitchFamily="34" charset="-128"/>
              </a:rPr>
              <a:t>10%</a:t>
            </a:r>
            <a:endParaRPr lang="es-CO" sz="8000" b="1" kern="1200" dirty="0">
              <a:solidFill>
                <a:schemeClr val="tx1"/>
              </a:solidFill>
              <a:latin typeface="Arial Unicode MS" pitchFamily="34" charset="-128"/>
              <a:ea typeface="Arial Unicode MS" pitchFamily="34" charset="-128"/>
              <a:cs typeface="Arial Unicode MS" pitchFamily="34" charset="-128"/>
            </a:endParaRPr>
          </a:p>
        </p:txBody>
      </p:sp>
      <p:sp>
        <p:nvSpPr>
          <p:cNvPr id="6" name="3 CuadroTexto">
            <a:extLst>
              <a:ext uri="{FF2B5EF4-FFF2-40B4-BE49-F238E27FC236}">
                <a16:creationId xmlns:a16="http://schemas.microsoft.com/office/drawing/2014/main" id="{D356AC41-4C3E-6D3A-301E-0E40F6E8AE9B}"/>
              </a:ext>
            </a:extLst>
          </p:cNvPr>
          <p:cNvSpPr txBox="1"/>
          <p:nvPr/>
        </p:nvSpPr>
        <p:spPr>
          <a:xfrm>
            <a:off x="4926685" y="1408335"/>
            <a:ext cx="2908429" cy="169277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CO" sz="1600" dirty="0">
                <a:solidFill>
                  <a:schemeClr val="tx1"/>
                </a:solidFill>
                <a:latin typeface="Arial Unicode MS" pitchFamily="34" charset="-128"/>
                <a:ea typeface="Arial Unicode MS" pitchFamily="34" charset="-128"/>
                <a:cs typeface="Arial Unicode MS" pitchFamily="34" charset="-128"/>
              </a:rPr>
              <a:t>Generación de empleo </a:t>
            </a:r>
            <a:endParaRPr lang="es-CO" sz="1600" kern="1200" dirty="0">
              <a:solidFill>
                <a:schemeClr val="tx1"/>
              </a:solidFill>
              <a:latin typeface="Arial Unicode MS" pitchFamily="34" charset="-128"/>
              <a:ea typeface="Arial Unicode MS" pitchFamily="34" charset="-128"/>
              <a:cs typeface="Arial Unicode MS" pitchFamily="34" charset="-128"/>
            </a:endParaRPr>
          </a:p>
          <a:p>
            <a:pPr algn="ctr"/>
            <a:endParaRPr lang="es-CO" sz="1600" dirty="0">
              <a:solidFill>
                <a:schemeClr val="tx1"/>
              </a:solidFill>
              <a:latin typeface="Arial Unicode MS" pitchFamily="34" charset="-128"/>
              <a:ea typeface="Arial Unicode MS" pitchFamily="34" charset="-128"/>
              <a:cs typeface="Arial Unicode MS" pitchFamily="34" charset="-128"/>
            </a:endParaRPr>
          </a:p>
          <a:p>
            <a:pPr algn="ctr"/>
            <a:r>
              <a:rPr lang="es-CO" sz="7200" b="1" kern="1200" dirty="0">
                <a:solidFill>
                  <a:schemeClr val="tx1"/>
                </a:solidFill>
                <a:latin typeface="Arial Unicode MS" pitchFamily="34" charset="-128"/>
                <a:ea typeface="Arial Unicode MS" pitchFamily="34" charset="-128"/>
                <a:cs typeface="Arial Unicode MS" pitchFamily="34" charset="-128"/>
              </a:rPr>
              <a:t>1/10</a:t>
            </a:r>
            <a:endParaRPr lang="es-CO" sz="8000" b="1" kern="1200" dirty="0">
              <a:solidFill>
                <a:schemeClr val="tx1"/>
              </a:solidFill>
              <a:latin typeface="Arial Unicode MS" pitchFamily="34" charset="-128"/>
              <a:ea typeface="Arial Unicode MS" pitchFamily="34" charset="-128"/>
              <a:cs typeface="Arial Unicode MS" pitchFamily="34" charset="-128"/>
            </a:endParaRPr>
          </a:p>
        </p:txBody>
      </p:sp>
      <p:sp>
        <p:nvSpPr>
          <p:cNvPr id="7" name="3 CuadroTexto">
            <a:extLst>
              <a:ext uri="{FF2B5EF4-FFF2-40B4-BE49-F238E27FC236}">
                <a16:creationId xmlns:a16="http://schemas.microsoft.com/office/drawing/2014/main" id="{6A15347F-D95C-5849-61C1-1674E45E4EBF}"/>
              </a:ext>
            </a:extLst>
          </p:cNvPr>
          <p:cNvSpPr txBox="1"/>
          <p:nvPr/>
        </p:nvSpPr>
        <p:spPr>
          <a:xfrm>
            <a:off x="7927270" y="1408335"/>
            <a:ext cx="2908429" cy="169277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CO" sz="1600" kern="1200" dirty="0">
                <a:solidFill>
                  <a:schemeClr val="tx1"/>
                </a:solidFill>
                <a:latin typeface="Arial Unicode MS" pitchFamily="34" charset="-128"/>
                <a:ea typeface="Arial Unicode MS" pitchFamily="34" charset="-128"/>
                <a:cs typeface="Arial Unicode MS" pitchFamily="34" charset="-128"/>
              </a:rPr>
              <a:t>Exportaciones</a:t>
            </a:r>
          </a:p>
          <a:p>
            <a:pPr algn="ctr"/>
            <a:endParaRPr lang="es-CO" sz="1600" dirty="0">
              <a:solidFill>
                <a:schemeClr val="tx1"/>
              </a:solidFill>
              <a:latin typeface="Arial Unicode MS" pitchFamily="34" charset="-128"/>
              <a:ea typeface="Arial Unicode MS" pitchFamily="34" charset="-128"/>
              <a:cs typeface="Arial Unicode MS" pitchFamily="34" charset="-128"/>
            </a:endParaRPr>
          </a:p>
          <a:p>
            <a:pPr algn="ctr"/>
            <a:r>
              <a:rPr lang="es-CO" sz="7200" b="1" dirty="0">
                <a:solidFill>
                  <a:schemeClr val="tx1"/>
                </a:solidFill>
                <a:latin typeface="Arial Unicode MS" pitchFamily="34" charset="-128"/>
                <a:ea typeface="Arial Unicode MS" pitchFamily="34" charset="-128"/>
                <a:cs typeface="Arial Unicode MS" pitchFamily="34" charset="-128"/>
              </a:rPr>
              <a:t>7%</a:t>
            </a:r>
            <a:endParaRPr lang="es-CO" sz="8000" b="1" kern="1200" dirty="0">
              <a:solidFill>
                <a:schemeClr val="tx1"/>
              </a:solidFill>
              <a:latin typeface="Arial Unicode MS" pitchFamily="34" charset="-128"/>
              <a:ea typeface="Arial Unicode MS" pitchFamily="34" charset="-128"/>
              <a:cs typeface="Arial Unicode MS" pitchFamily="34" charset="-128"/>
            </a:endParaRPr>
          </a:p>
        </p:txBody>
      </p:sp>
      <p:sp>
        <p:nvSpPr>
          <p:cNvPr id="8" name="3 CuadroTexto">
            <a:extLst>
              <a:ext uri="{FF2B5EF4-FFF2-40B4-BE49-F238E27FC236}">
                <a16:creationId xmlns:a16="http://schemas.microsoft.com/office/drawing/2014/main" id="{5C231887-44AE-8BFB-3AEF-6155C94D55EF}"/>
              </a:ext>
            </a:extLst>
          </p:cNvPr>
          <p:cNvSpPr txBox="1"/>
          <p:nvPr/>
        </p:nvSpPr>
        <p:spPr>
          <a:xfrm>
            <a:off x="3461625" y="3528279"/>
            <a:ext cx="6322336" cy="169277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lvl1pPr>
              <a:defRPr>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algn="ctr"/>
            <a:r>
              <a:rPr lang="es-CO" sz="1600" dirty="0">
                <a:solidFill>
                  <a:schemeClr val="tx1"/>
                </a:solidFill>
                <a:latin typeface="Arial Unicode MS" pitchFamily="34" charset="-128"/>
                <a:ea typeface="Arial Unicode MS" pitchFamily="34" charset="-128"/>
                <a:cs typeface="Arial Unicode MS" pitchFamily="34" charset="-128"/>
              </a:rPr>
              <a:t>Turistas </a:t>
            </a:r>
            <a:endParaRPr lang="es-CO" sz="1600" kern="1200" dirty="0">
              <a:solidFill>
                <a:schemeClr val="tx1"/>
              </a:solidFill>
              <a:latin typeface="Arial Unicode MS" pitchFamily="34" charset="-128"/>
              <a:ea typeface="Arial Unicode MS" pitchFamily="34" charset="-128"/>
              <a:cs typeface="Arial Unicode MS" pitchFamily="34" charset="-128"/>
            </a:endParaRPr>
          </a:p>
          <a:p>
            <a:pPr algn="ctr"/>
            <a:endParaRPr lang="es-CO" sz="1600" dirty="0">
              <a:solidFill>
                <a:schemeClr val="tx1"/>
              </a:solidFill>
              <a:latin typeface="Arial Unicode MS" pitchFamily="34" charset="-128"/>
              <a:ea typeface="Arial Unicode MS" pitchFamily="34" charset="-128"/>
              <a:cs typeface="Arial Unicode MS" pitchFamily="34" charset="-128"/>
            </a:endParaRPr>
          </a:p>
          <a:p>
            <a:pPr algn="ctr"/>
            <a:r>
              <a:rPr lang="es-CO" sz="7200" b="1" dirty="0">
                <a:solidFill>
                  <a:schemeClr val="tx1"/>
                </a:solidFill>
                <a:latin typeface="Arial Unicode MS" pitchFamily="34" charset="-128"/>
                <a:ea typeface="Arial Unicode MS" pitchFamily="34" charset="-128"/>
                <a:cs typeface="Arial Unicode MS" pitchFamily="34" charset="-128"/>
              </a:rPr>
              <a:t>1.326.000.000</a:t>
            </a:r>
            <a:endParaRPr lang="es-CO" sz="8000" b="1" kern="1200" dirty="0">
              <a:solidFill>
                <a:schemeClr val="tx1"/>
              </a:solidFill>
              <a:latin typeface="Arial Unicode MS" pitchFamily="34" charset="-128"/>
              <a:ea typeface="Arial Unicode MS" pitchFamily="34" charset="-128"/>
              <a:cs typeface="Arial Unicode MS" pitchFamily="34" charset="-128"/>
            </a:endParaRPr>
          </a:p>
        </p:txBody>
      </p:sp>
      <p:sp>
        <p:nvSpPr>
          <p:cNvPr id="9" name="Rectángulo 8">
            <a:extLst>
              <a:ext uri="{FF2B5EF4-FFF2-40B4-BE49-F238E27FC236}">
                <a16:creationId xmlns:a16="http://schemas.microsoft.com/office/drawing/2014/main" id="{232535D2-91EA-B162-69BE-796F93FAC553}"/>
              </a:ext>
            </a:extLst>
          </p:cNvPr>
          <p:cNvSpPr/>
          <p:nvPr/>
        </p:nvSpPr>
        <p:spPr>
          <a:xfrm>
            <a:off x="367434" y="5281394"/>
            <a:ext cx="3002745" cy="246221"/>
          </a:xfrm>
          <a:prstGeom prst="rect">
            <a:avLst/>
          </a:prstGeom>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1000" b="1" dirty="0">
                <a:solidFill>
                  <a:schemeClr val="tx1"/>
                </a:solidFill>
                <a:latin typeface="D-DIN Exp" charset="0"/>
              </a:rPr>
              <a:t>FUENTE: OMT </a:t>
            </a:r>
            <a:r>
              <a:rPr lang="mr-IN" sz="1000" b="1" dirty="0">
                <a:solidFill>
                  <a:schemeClr val="tx1"/>
                </a:solidFill>
                <a:latin typeface="D-DIN Exp" charset="0"/>
              </a:rPr>
              <a:t>–</a:t>
            </a:r>
            <a:r>
              <a:rPr lang="es-ES" sz="1000" b="1" dirty="0">
                <a:solidFill>
                  <a:schemeClr val="tx1"/>
                </a:solidFill>
                <a:latin typeface="D-DIN Exp" charset="0"/>
              </a:rPr>
              <a:t> PANORAMA MUNDIAL DE TURISMO</a:t>
            </a:r>
            <a:endParaRPr lang="es-ES_tradnl" sz="1000" b="1" dirty="0">
              <a:solidFill>
                <a:schemeClr val="tx1"/>
              </a:solidFill>
            </a:endParaRPr>
          </a:p>
        </p:txBody>
      </p:sp>
      <p:sp>
        <p:nvSpPr>
          <p:cNvPr id="10" name="Título 1">
            <a:extLst>
              <a:ext uri="{FF2B5EF4-FFF2-40B4-BE49-F238E27FC236}">
                <a16:creationId xmlns:a16="http://schemas.microsoft.com/office/drawing/2014/main" id="{B40D255D-E55B-540E-9B95-126BFCC2EBCE}"/>
              </a:ext>
            </a:extLst>
          </p:cNvPr>
          <p:cNvSpPr txBox="1">
            <a:spLocks/>
          </p:cNvSpPr>
          <p:nvPr/>
        </p:nvSpPr>
        <p:spPr>
          <a:xfrm>
            <a:off x="5662686" y="108346"/>
            <a:ext cx="630667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4000" dirty="0">
                <a:latin typeface="Times New Roman" panose="02020603050405020304" pitchFamily="18" charset="0"/>
                <a:cs typeface="Times New Roman" panose="02020603050405020304" pitchFamily="18" charset="0"/>
              </a:rPr>
              <a:t>TURISMO EN EL MUNDO </a:t>
            </a:r>
            <a:endParaRPr lang="x-none"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9795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176C839-DE7C-90F3-F465-246AD9AE22F3}"/>
              </a:ext>
            </a:extLst>
          </p:cNvPr>
          <p:cNvSpPr/>
          <p:nvPr/>
        </p:nvSpPr>
        <p:spPr>
          <a:xfrm>
            <a:off x="2672146" y="6094809"/>
            <a:ext cx="6847708" cy="369332"/>
          </a:xfrm>
          <a:prstGeom prst="rect">
            <a:avLst/>
          </a:prstGeom>
        </p:spPr>
        <p:txBody>
          <a:bodyPr wrap="none">
            <a:spAutoFit/>
          </a:bodyPr>
          <a:lstStyle/>
          <a:p>
            <a:pPr algn="ctr"/>
            <a:r>
              <a:rPr lang="es-CO" b="1" dirty="0"/>
              <a:t>Mg. IVÁN DARÍO SÁNCHEZ GALEANO – </a:t>
            </a:r>
            <a:r>
              <a:rPr lang="es-CO" b="1" dirty="0" err="1"/>
              <a:t>idsanchez@uniquindio.edu.co</a:t>
            </a:r>
            <a:r>
              <a:rPr lang="es-CO" b="1" dirty="0"/>
              <a:t> </a:t>
            </a:r>
          </a:p>
        </p:txBody>
      </p:sp>
      <p:cxnSp>
        <p:nvCxnSpPr>
          <p:cNvPr id="4" name="Conector recto 3">
            <a:extLst>
              <a:ext uri="{FF2B5EF4-FFF2-40B4-BE49-F238E27FC236}">
                <a16:creationId xmlns:a16="http://schemas.microsoft.com/office/drawing/2014/main" id="{8612B12D-207D-EA33-795B-48CF1C9FDB63}"/>
              </a:ext>
            </a:extLst>
          </p:cNvPr>
          <p:cNvCxnSpPr/>
          <p:nvPr/>
        </p:nvCxnSpPr>
        <p:spPr>
          <a:xfrm>
            <a:off x="127322" y="6094809"/>
            <a:ext cx="9977377" cy="0"/>
          </a:xfrm>
          <a:prstGeom prst="line">
            <a:avLst/>
          </a:prstGeom>
        </p:spPr>
        <p:style>
          <a:lnRef idx="1">
            <a:schemeClr val="accent1"/>
          </a:lnRef>
          <a:fillRef idx="0">
            <a:schemeClr val="accent1"/>
          </a:fillRef>
          <a:effectRef idx="0">
            <a:schemeClr val="accent1"/>
          </a:effectRef>
          <a:fontRef idx="minor">
            <a:schemeClr val="tx1"/>
          </a:fontRef>
        </p:style>
      </p:cxnSp>
      <p:sp>
        <p:nvSpPr>
          <p:cNvPr id="5" name="Rectangle 1">
            <a:extLst>
              <a:ext uri="{FF2B5EF4-FFF2-40B4-BE49-F238E27FC236}">
                <a16:creationId xmlns:a16="http://schemas.microsoft.com/office/drawing/2014/main" id="{1094D83B-E4C4-A8C3-86FE-F861C489DF4C}"/>
              </a:ext>
            </a:extLst>
          </p:cNvPr>
          <p:cNvSpPr>
            <a:spLocks/>
          </p:cNvSpPr>
          <p:nvPr/>
        </p:nvSpPr>
        <p:spPr bwMode="auto">
          <a:xfrm>
            <a:off x="3374989" y="1201807"/>
            <a:ext cx="614486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style>
          <a:lnRef idx="0">
            <a:scrgbClr r="0" g="0" b="0"/>
          </a:lnRef>
          <a:fillRef idx="0">
            <a:scrgbClr r="0" g="0" b="0"/>
          </a:fillRef>
          <a:effectRef idx="0">
            <a:scrgbClr r="0" g="0" b="0"/>
          </a:effectRef>
          <a:fontRef idx="major"/>
        </p:style>
        <p:txBody>
          <a:bodyPr lIns="0" tIns="0" rIns="0" bIns="0"/>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eaLnBrk="1" hangingPunct="1"/>
            <a:r>
              <a:rPr lang="es-ES_tradnl" altLang="es-CO" sz="2800" dirty="0">
                <a:solidFill>
                  <a:schemeClr val="tx1"/>
                </a:solidFill>
                <a:latin typeface="Narkisim" panose="020E0502050101010101" pitchFamily="34" charset="-79"/>
                <a:cs typeface="Narkisim" panose="020E0502050101010101" pitchFamily="34" charset="-79"/>
                <a:sym typeface="Open Sans"/>
              </a:rPr>
              <a:t>Exportaciones en el mundo</a:t>
            </a:r>
          </a:p>
        </p:txBody>
      </p:sp>
      <p:sp>
        <p:nvSpPr>
          <p:cNvPr id="6" name="Rectangle 1">
            <a:extLst>
              <a:ext uri="{FF2B5EF4-FFF2-40B4-BE49-F238E27FC236}">
                <a16:creationId xmlns:a16="http://schemas.microsoft.com/office/drawing/2014/main" id="{6D14A330-B898-CCE9-2BE7-51E4AD97BD4A}"/>
              </a:ext>
            </a:extLst>
          </p:cNvPr>
          <p:cNvSpPr>
            <a:spLocks/>
          </p:cNvSpPr>
          <p:nvPr/>
        </p:nvSpPr>
        <p:spPr bwMode="auto">
          <a:xfrm>
            <a:off x="3374990" y="2101094"/>
            <a:ext cx="614486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style>
          <a:lnRef idx="0">
            <a:scrgbClr r="0" g="0" b="0"/>
          </a:lnRef>
          <a:fillRef idx="0">
            <a:scrgbClr r="0" g="0" b="0"/>
          </a:fillRef>
          <a:effectRef idx="0">
            <a:scrgbClr r="0" g="0" b="0"/>
          </a:effectRef>
          <a:fontRef idx="major"/>
        </p:style>
        <p:txBody>
          <a:bodyPr lIns="0" tIns="0" rIns="0" bIns="0"/>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r>
              <a:rPr lang="es-ES_tradnl" altLang="es-CO" sz="2800" dirty="0">
                <a:solidFill>
                  <a:schemeClr val="tx1"/>
                </a:solidFill>
                <a:latin typeface="Narkisim" panose="020E0502050101010101" pitchFamily="34" charset="-79"/>
                <a:cs typeface="Narkisim" panose="020E0502050101010101" pitchFamily="34" charset="-79"/>
                <a:sym typeface="Open Sans"/>
              </a:rPr>
              <a:t>1. Productos químicos </a:t>
            </a:r>
          </a:p>
        </p:txBody>
      </p:sp>
      <p:sp>
        <p:nvSpPr>
          <p:cNvPr id="7" name="Rectangle 1">
            <a:extLst>
              <a:ext uri="{FF2B5EF4-FFF2-40B4-BE49-F238E27FC236}">
                <a16:creationId xmlns:a16="http://schemas.microsoft.com/office/drawing/2014/main" id="{96177542-2C08-53CA-2351-530E1E21EF7D}"/>
              </a:ext>
            </a:extLst>
          </p:cNvPr>
          <p:cNvSpPr>
            <a:spLocks/>
          </p:cNvSpPr>
          <p:nvPr/>
        </p:nvSpPr>
        <p:spPr bwMode="auto">
          <a:xfrm>
            <a:off x="3374990" y="2705113"/>
            <a:ext cx="614486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style>
          <a:lnRef idx="0">
            <a:scrgbClr r="0" g="0" b="0"/>
          </a:lnRef>
          <a:fillRef idx="0">
            <a:scrgbClr r="0" g="0" b="0"/>
          </a:fillRef>
          <a:effectRef idx="0">
            <a:scrgbClr r="0" g="0" b="0"/>
          </a:effectRef>
          <a:fontRef idx="major"/>
        </p:style>
        <p:txBody>
          <a:bodyPr lIns="0" tIns="0" rIns="0" bIns="0"/>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r>
              <a:rPr lang="es-ES_tradnl" altLang="es-CO" sz="2800" dirty="0">
                <a:solidFill>
                  <a:schemeClr val="tx1"/>
                </a:solidFill>
                <a:latin typeface="Narkisim" panose="020E0502050101010101" pitchFamily="34" charset="-79"/>
                <a:cs typeface="Narkisim" panose="020E0502050101010101" pitchFamily="34" charset="-79"/>
                <a:sym typeface="Open Sans"/>
              </a:rPr>
              <a:t>2. Combustibles </a:t>
            </a:r>
          </a:p>
        </p:txBody>
      </p:sp>
      <p:sp>
        <p:nvSpPr>
          <p:cNvPr id="8" name="Rectangle 1">
            <a:extLst>
              <a:ext uri="{FF2B5EF4-FFF2-40B4-BE49-F238E27FC236}">
                <a16:creationId xmlns:a16="http://schemas.microsoft.com/office/drawing/2014/main" id="{2427A863-DD3B-8853-457C-997A13CA4EE3}"/>
              </a:ext>
            </a:extLst>
          </p:cNvPr>
          <p:cNvSpPr>
            <a:spLocks/>
          </p:cNvSpPr>
          <p:nvPr/>
        </p:nvSpPr>
        <p:spPr bwMode="auto">
          <a:xfrm>
            <a:off x="3374990" y="3311411"/>
            <a:ext cx="614486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style>
          <a:lnRef idx="0">
            <a:scrgbClr r="0" g="0" b="0"/>
          </a:lnRef>
          <a:fillRef idx="0">
            <a:scrgbClr r="0" g="0" b="0"/>
          </a:fillRef>
          <a:effectRef idx="0">
            <a:scrgbClr r="0" g="0" b="0"/>
          </a:effectRef>
          <a:fontRef idx="major"/>
        </p:style>
        <p:txBody>
          <a:bodyPr lIns="0" tIns="0" rIns="0" bIns="0"/>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r>
              <a:rPr lang="es-ES_tradnl" altLang="es-CO" sz="2800" dirty="0">
                <a:solidFill>
                  <a:schemeClr val="tx1"/>
                </a:solidFill>
                <a:highlight>
                  <a:srgbClr val="FFFF00"/>
                </a:highlight>
                <a:latin typeface="Narkisim" panose="020E0502050101010101" pitchFamily="34" charset="-79"/>
                <a:cs typeface="Narkisim" panose="020E0502050101010101" pitchFamily="34" charset="-79"/>
                <a:sym typeface="Open Sans"/>
              </a:rPr>
              <a:t>3. Turismo </a:t>
            </a:r>
          </a:p>
        </p:txBody>
      </p:sp>
      <p:sp>
        <p:nvSpPr>
          <p:cNvPr id="9" name="Rectangle 1">
            <a:extLst>
              <a:ext uri="{FF2B5EF4-FFF2-40B4-BE49-F238E27FC236}">
                <a16:creationId xmlns:a16="http://schemas.microsoft.com/office/drawing/2014/main" id="{6E1303A5-1156-60BB-8380-A89E9E9EA74D}"/>
              </a:ext>
            </a:extLst>
          </p:cNvPr>
          <p:cNvSpPr>
            <a:spLocks/>
          </p:cNvSpPr>
          <p:nvPr/>
        </p:nvSpPr>
        <p:spPr bwMode="auto">
          <a:xfrm>
            <a:off x="3374989" y="3919092"/>
            <a:ext cx="614486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style>
          <a:lnRef idx="0">
            <a:scrgbClr r="0" g="0" b="0"/>
          </a:lnRef>
          <a:fillRef idx="0">
            <a:scrgbClr r="0" g="0" b="0"/>
          </a:fillRef>
          <a:effectRef idx="0">
            <a:scrgbClr r="0" g="0" b="0"/>
          </a:effectRef>
          <a:fontRef idx="major"/>
        </p:style>
        <p:txBody>
          <a:bodyPr lIns="0" tIns="0" rIns="0" bIns="0"/>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r>
              <a:rPr lang="es-ES_tradnl" altLang="es-CO" sz="2800" dirty="0">
                <a:solidFill>
                  <a:schemeClr val="tx1"/>
                </a:solidFill>
                <a:latin typeface="Narkisim" panose="020E0502050101010101" pitchFamily="34" charset="-79"/>
                <a:cs typeface="Narkisim" panose="020E0502050101010101" pitchFamily="34" charset="-79"/>
                <a:sym typeface="Open Sans"/>
              </a:rPr>
              <a:t>4. Automoción  </a:t>
            </a:r>
          </a:p>
        </p:txBody>
      </p:sp>
      <p:sp>
        <p:nvSpPr>
          <p:cNvPr id="10" name="Rectangle 1">
            <a:extLst>
              <a:ext uri="{FF2B5EF4-FFF2-40B4-BE49-F238E27FC236}">
                <a16:creationId xmlns:a16="http://schemas.microsoft.com/office/drawing/2014/main" id="{9372277E-3BD2-FFF8-897B-F79598F12E2E}"/>
              </a:ext>
            </a:extLst>
          </p:cNvPr>
          <p:cNvSpPr>
            <a:spLocks/>
          </p:cNvSpPr>
          <p:nvPr/>
        </p:nvSpPr>
        <p:spPr bwMode="auto">
          <a:xfrm>
            <a:off x="3374989" y="4526159"/>
            <a:ext cx="614486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style>
          <a:lnRef idx="0">
            <a:scrgbClr r="0" g="0" b="0"/>
          </a:lnRef>
          <a:fillRef idx="0">
            <a:scrgbClr r="0" g="0" b="0"/>
          </a:fillRef>
          <a:effectRef idx="0">
            <a:scrgbClr r="0" g="0" b="0"/>
          </a:effectRef>
          <a:fontRef idx="major"/>
        </p:style>
        <p:txBody>
          <a:bodyPr lIns="0" tIns="0" rIns="0" bIns="0"/>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eaLnBrk="1" hangingPunct="1"/>
            <a:r>
              <a:rPr lang="es-ES_tradnl" altLang="es-CO" sz="2800" dirty="0">
                <a:solidFill>
                  <a:schemeClr val="tx1"/>
                </a:solidFill>
                <a:latin typeface="Narkisim" panose="020E0502050101010101" pitchFamily="34" charset="-79"/>
                <a:cs typeface="Narkisim" panose="020E0502050101010101" pitchFamily="34" charset="-79"/>
                <a:sym typeface="Open Sans"/>
              </a:rPr>
              <a:t>5. Agroalimentación  </a:t>
            </a:r>
          </a:p>
        </p:txBody>
      </p:sp>
      <p:sp>
        <p:nvSpPr>
          <p:cNvPr id="11" name="Rectángulo 10">
            <a:extLst>
              <a:ext uri="{FF2B5EF4-FFF2-40B4-BE49-F238E27FC236}">
                <a16:creationId xmlns:a16="http://schemas.microsoft.com/office/drawing/2014/main" id="{F3934628-EE8D-5CAE-7BE7-0B4E72D153B5}"/>
              </a:ext>
            </a:extLst>
          </p:cNvPr>
          <p:cNvSpPr/>
          <p:nvPr/>
        </p:nvSpPr>
        <p:spPr>
          <a:xfrm>
            <a:off x="451795" y="5659014"/>
            <a:ext cx="3002745" cy="246221"/>
          </a:xfrm>
          <a:prstGeom prst="rect">
            <a:avLst/>
          </a:prstGeom>
        </p:spPr>
        <p:style>
          <a:lnRef idx="0">
            <a:scrgbClr r="0" g="0" b="0"/>
          </a:lnRef>
          <a:fillRef idx="0">
            <a:scrgbClr r="0" g="0" b="0"/>
          </a:fillRef>
          <a:effectRef idx="0">
            <a:scrgbClr r="0" g="0" b="0"/>
          </a:effectRef>
          <a:fontRef idx="major"/>
        </p:style>
        <p:txBody>
          <a:bodyPr wrap="none">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s-ES" sz="1000" b="1" dirty="0">
                <a:solidFill>
                  <a:schemeClr val="tx1"/>
                </a:solidFill>
                <a:latin typeface="D-DIN Exp" charset="0"/>
              </a:rPr>
              <a:t>FUENTE: OMT </a:t>
            </a:r>
            <a:r>
              <a:rPr lang="mr-IN" sz="1000" b="1" dirty="0">
                <a:solidFill>
                  <a:schemeClr val="tx1"/>
                </a:solidFill>
                <a:latin typeface="D-DIN Exp" charset="0"/>
              </a:rPr>
              <a:t>–</a:t>
            </a:r>
            <a:r>
              <a:rPr lang="es-ES" sz="1000" b="1" dirty="0">
                <a:solidFill>
                  <a:schemeClr val="tx1"/>
                </a:solidFill>
                <a:latin typeface="D-DIN Exp" charset="0"/>
              </a:rPr>
              <a:t> PANORAMA MUNDIAL DE TURISMO</a:t>
            </a:r>
            <a:endParaRPr lang="es-ES_tradnl" sz="1000" b="1" dirty="0">
              <a:solidFill>
                <a:schemeClr val="tx1"/>
              </a:solidFill>
            </a:endParaRPr>
          </a:p>
        </p:txBody>
      </p:sp>
      <p:sp>
        <p:nvSpPr>
          <p:cNvPr id="12" name="Título 1">
            <a:extLst>
              <a:ext uri="{FF2B5EF4-FFF2-40B4-BE49-F238E27FC236}">
                <a16:creationId xmlns:a16="http://schemas.microsoft.com/office/drawing/2014/main" id="{97C0B5FF-51D5-4F37-FD69-1D254BF9EF4C}"/>
              </a:ext>
            </a:extLst>
          </p:cNvPr>
          <p:cNvSpPr txBox="1">
            <a:spLocks/>
          </p:cNvSpPr>
          <p:nvPr/>
        </p:nvSpPr>
        <p:spPr>
          <a:xfrm>
            <a:off x="5662686" y="108346"/>
            <a:ext cx="6306671" cy="709613"/>
          </a:xfrm>
          <a:prstGeom prst="rect">
            <a:avLst/>
          </a:prstGeom>
        </p:spPr>
        <p:style>
          <a:lnRef idx="0">
            <a:scrgbClr r="0" g="0" b="0"/>
          </a:lnRef>
          <a:fillRef idx="0">
            <a:scrgbClr r="0" g="0" b="0"/>
          </a:fillRef>
          <a:effectRef idx="0">
            <a:scrgbClr r="0" g="0" b="0"/>
          </a:effectRef>
          <a:fontRef idx="major"/>
        </p:style>
        <p:txBody>
          <a:bodyPr vert="horz" lIns="91440" tIns="45720" rIns="91440" bIns="45720" rtlCol="0" anchor="b">
            <a:no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pPr algn="ctr"/>
            <a:r>
              <a:rPr lang="es-ES" sz="4000" dirty="0">
                <a:latin typeface="Times New Roman" panose="02020603050405020304" pitchFamily="18" charset="0"/>
                <a:cs typeface="Times New Roman" panose="02020603050405020304" pitchFamily="18" charset="0"/>
              </a:rPr>
              <a:t>TURISMO EN EL MUNDO </a:t>
            </a:r>
            <a:endParaRPr lang="x-none"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830478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3135</TotalTime>
  <Words>1360</Words>
  <Application>Microsoft Macintosh PowerPoint</Application>
  <PresentationFormat>Panorámica</PresentationFormat>
  <Paragraphs>205</Paragraphs>
  <Slides>26</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26</vt:i4>
      </vt:variant>
    </vt:vector>
  </HeadingPairs>
  <TitlesOfParts>
    <vt:vector size="35" baseType="lpstr">
      <vt:lpstr>Arial Unicode MS</vt:lpstr>
      <vt:lpstr>Arial</vt:lpstr>
      <vt:lpstr>Calibri</vt:lpstr>
      <vt:lpstr>Calibri Light</vt:lpstr>
      <vt:lpstr>D-DIN Exp</vt:lpstr>
      <vt:lpstr>Gobold Thin</vt:lpstr>
      <vt:lpstr>Narkisim</vt:lpstr>
      <vt:lpstr>Times New Roman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Ivan Dario Sanchez</cp:lastModifiedBy>
  <cp:revision>26</cp:revision>
  <dcterms:created xsi:type="dcterms:W3CDTF">2023-05-09T21:26:04Z</dcterms:created>
  <dcterms:modified xsi:type="dcterms:W3CDTF">2023-09-27T15:41:16Z</dcterms:modified>
</cp:coreProperties>
</file>