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slides/slide2.xml" ContentType="application/vnd.openxmlformats-officedocument.presentationml.slide+xml"/>
  <Override PartName="/ppt/slides/slide3.xml" ContentType="application/vnd.openxmlformats-officedocument.presentationml.slide+xml"/>
  <Override PartName="/ppt/slides/slide4.xml" ContentType="application/vnd.openxmlformats-officedocument.presentationml.slide+xml"/>
  <Override PartName="/ppt/slides/slide5.xml" ContentType="application/vnd.openxmlformats-officedocument.presentationml.slide+xml"/>
  <Override PartName="/ppt/slides/slide6.xml" ContentType="application/vnd.openxmlformats-officedocument.presentationml.slide+xml"/>
  <Override PartName="/ppt/slides/slide7.xml" ContentType="application/vnd.openxmlformats-officedocument.presentationml.slide+xml"/>
  <Override PartName="/ppt/slides/slide8.xml" ContentType="application/vnd.openxmlformats-officedocument.presentationml.slide+xml"/>
  <Override PartName="/ppt/slides/slide9.xml" ContentType="application/vnd.openxmlformats-officedocument.presentationml.slide+xml"/>
  <Override PartName="/ppt/slides/slide10.xml" ContentType="application/vnd.openxmlformats-officedocument.presentationml.slide+xml"/>
  <Override PartName="/ppt/slides/slide11.xml" ContentType="application/vnd.openxmlformats-officedocument.presentationml.slide+xml"/>
  <Override PartName="/ppt/slides/slide12.xml" ContentType="application/vnd.openxmlformats-officedocument.presentationml.slide+xml"/>
  <Override PartName="/ppt/slides/slide13.xml" ContentType="application/vnd.openxmlformats-officedocument.presentationml.slide+xml"/>
  <Override PartName="/ppt/slides/slide14.xml" ContentType="application/vnd.openxmlformats-officedocument.presentationml.slide+xml"/>
  <Override PartName="/ppt/slides/slide15.xml" ContentType="application/vnd.openxmlformats-officedocument.presentationml.slide+xml"/>
  <Override PartName="/ppt/slides/slide16.xml" ContentType="application/vnd.openxmlformats-officedocument.presentationml.slide+xml"/>
  <Override PartName="/ppt/slides/slide17.xml" ContentType="application/vnd.openxmlformats-officedocument.presentationml.slide+xml"/>
  <Override PartName="/ppt/slides/slide18.xml" ContentType="application/vnd.openxmlformats-officedocument.presentationml.slide+xml"/>
  <Override PartName="/ppt/slides/slide19.xml" ContentType="application/vnd.openxmlformats-officedocument.presentationml.slide+xml"/>
  <Override PartName="/ppt/slides/slide20.xml" ContentType="application/vnd.openxmlformats-officedocument.presentationml.slide+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slideLayouts/slideLayout12.xml" ContentType="application/vnd.openxmlformats-officedocument.presentationml.slideLayout+xml"/>
  <Override PartName="/ppt/slideLayouts/slideLayout13.xml" ContentType="application/vnd.openxmlformats-officedocument.presentationml.slideLayout+xml"/>
  <Override PartName="/ppt/slideLayouts/slideLayout14.xml" ContentType="application/vnd.openxmlformats-officedocument.presentationml.slideLayout+xml"/>
  <Override PartName="/ppt/slideLayouts/slideLayout15.xml" ContentType="application/vnd.openxmlformats-officedocument.presentationml.slideLayout+xml"/>
  <Override PartName="/ppt/slideLayouts/slideLayout16.xml" ContentType="application/vnd.openxmlformats-officedocument.presentationml.slideLayout+xml"/>
  <Override PartName="/docProps/core.xml" ContentType="application/vnd.openxmlformats-package.core-properties+xml"/>
  <Override PartName="/docProps/app.xml" ContentType="application/vnd.openxmlformats-officedocument.extended-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60" r:id="rId1"/>
  </p:sldMasterIdLst>
  <p:sldIdLst>
    <p:sldId id="256" r:id="rId2"/>
    <p:sldId id="257" r:id="rId3"/>
    <p:sldId id="269" r:id="rId4"/>
    <p:sldId id="258" r:id="rId5"/>
    <p:sldId id="259" r:id="rId6"/>
    <p:sldId id="260" r:id="rId7"/>
    <p:sldId id="261" r:id="rId8"/>
    <p:sldId id="262" r:id="rId9"/>
    <p:sldId id="263" r:id="rId10"/>
    <p:sldId id="264" r:id="rId11"/>
    <p:sldId id="265" r:id="rId12"/>
    <p:sldId id="266" r:id="rId13"/>
    <p:sldId id="272" r:id="rId14"/>
    <p:sldId id="273" r:id="rId15"/>
    <p:sldId id="274" r:id="rId16"/>
    <p:sldId id="275" r:id="rId17"/>
    <p:sldId id="276" r:id="rId18"/>
    <p:sldId id="267" r:id="rId19"/>
    <p:sldId id="271" r:id="rId20"/>
    <p:sldId id="268" r:id="rId21"/>
  </p:sldIdLst>
  <p:sldSz cx="12192000" cy="6858000"/>
  <p:notesSz cx="6858000" cy="9144000"/>
  <p:defaultTextStyle>
    <a:defPPr>
      <a:defRPr lang="es-CO"/>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220"/>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lastView="sldThumbnailView">
  <p:normalViewPr horzBarState="maximized">
    <p:restoredLeft sz="12647" autoAdjust="0"/>
    <p:restoredTop sz="94660"/>
  </p:normalViewPr>
  <p:slideViewPr>
    <p:cSldViewPr snapToGrid="0">
      <p:cViewPr varScale="1">
        <p:scale>
          <a:sx n="74" d="100"/>
          <a:sy n="74" d="100"/>
        </p:scale>
        <p:origin x="672" y="72"/>
      </p:cViewPr>
      <p:guideLst/>
    </p:cSldViewPr>
  </p:slideViewPr>
  <p:notesTextViewPr>
    <p:cViewPr>
      <p:scale>
        <a:sx n="1" d="1"/>
        <a:sy n="1" d="1"/>
      </p:scale>
      <p:origin x="0" y="0"/>
    </p:cViewPr>
  </p:notesTextViewPr>
  <p:gridSpacing cx="72008" cy="72008"/>
</p:viewPr>
</file>

<file path=ppt/_rels/presentation.xml.rels><?xml version="1.0" encoding="UTF-8" standalone="yes"?>
<Relationships xmlns="http://schemas.openxmlformats.org/package/2006/relationships"><Relationship Id="rId8" Type="http://schemas.openxmlformats.org/officeDocument/2006/relationships/slide" Target="slides/slide7.xml"/><Relationship Id="rId13" Type="http://schemas.openxmlformats.org/officeDocument/2006/relationships/slide" Target="slides/slide12.xml"/><Relationship Id="rId18" Type="http://schemas.openxmlformats.org/officeDocument/2006/relationships/slide" Target="slides/slide17.xml"/><Relationship Id="rId3" Type="http://schemas.openxmlformats.org/officeDocument/2006/relationships/slide" Target="slides/slide2.xml"/><Relationship Id="rId21" Type="http://schemas.openxmlformats.org/officeDocument/2006/relationships/slide" Target="slides/slide20.xml"/><Relationship Id="rId7" Type="http://schemas.openxmlformats.org/officeDocument/2006/relationships/slide" Target="slides/slide6.xml"/><Relationship Id="rId12" Type="http://schemas.openxmlformats.org/officeDocument/2006/relationships/slide" Target="slides/slide11.xml"/><Relationship Id="rId17" Type="http://schemas.openxmlformats.org/officeDocument/2006/relationships/slide" Target="slides/slide16.xml"/><Relationship Id="rId25" Type="http://schemas.openxmlformats.org/officeDocument/2006/relationships/tableStyles" Target="tableStyles.xml"/><Relationship Id="rId2" Type="http://schemas.openxmlformats.org/officeDocument/2006/relationships/slide" Target="slides/slide1.xml"/><Relationship Id="rId16" Type="http://schemas.openxmlformats.org/officeDocument/2006/relationships/slide" Target="slides/slide15.xml"/><Relationship Id="rId20" Type="http://schemas.openxmlformats.org/officeDocument/2006/relationships/slide" Target="slides/slide19.xml"/><Relationship Id="rId1" Type="http://schemas.openxmlformats.org/officeDocument/2006/relationships/slideMaster" Target="slideMasters/slideMaster1.xml"/><Relationship Id="rId6" Type="http://schemas.openxmlformats.org/officeDocument/2006/relationships/slide" Target="slides/slide5.xml"/><Relationship Id="rId11" Type="http://schemas.openxmlformats.org/officeDocument/2006/relationships/slide" Target="slides/slide10.xml"/><Relationship Id="rId24" Type="http://schemas.openxmlformats.org/officeDocument/2006/relationships/theme" Target="theme/theme1.xml"/><Relationship Id="rId5" Type="http://schemas.openxmlformats.org/officeDocument/2006/relationships/slide" Target="slides/slide4.xml"/><Relationship Id="rId15" Type="http://schemas.openxmlformats.org/officeDocument/2006/relationships/slide" Target="slides/slide14.xml"/><Relationship Id="rId23" Type="http://schemas.openxmlformats.org/officeDocument/2006/relationships/viewProps" Target="viewProps.xml"/><Relationship Id="rId10" Type="http://schemas.openxmlformats.org/officeDocument/2006/relationships/slide" Target="slides/slide9.xml"/><Relationship Id="rId19" Type="http://schemas.openxmlformats.org/officeDocument/2006/relationships/slide" Target="slides/slide18.xml"/><Relationship Id="rId4" Type="http://schemas.openxmlformats.org/officeDocument/2006/relationships/slide" Target="slides/slide3.xml"/><Relationship Id="rId9" Type="http://schemas.openxmlformats.org/officeDocument/2006/relationships/slide" Target="slides/slide8.xml"/><Relationship Id="rId14" Type="http://schemas.openxmlformats.org/officeDocument/2006/relationships/slide" Target="slides/slide13.xml"/><Relationship Id="rId22" Type="http://schemas.openxmlformats.org/officeDocument/2006/relationships/presProps" Target="presProps.xml"/></Relationships>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Diapositiva de título">
    <p:spTree>
      <p:nvGrpSpPr>
        <p:cNvPr id="1" name=""/>
        <p:cNvGrpSpPr/>
        <p:nvPr/>
      </p:nvGrpSpPr>
      <p:grpSpPr>
        <a:xfrm>
          <a:off x="0" y="0"/>
          <a:ext cx="0" cy="0"/>
          <a:chOff x="0" y="0"/>
          <a:chExt cx="0" cy="0"/>
        </a:xfrm>
      </p:grpSpPr>
      <p:sp>
        <p:nvSpPr>
          <p:cNvPr id="2" name="Title 1"/>
          <p:cNvSpPr>
            <a:spLocks noGrp="1"/>
          </p:cNvSpPr>
          <p:nvPr>
            <p:ph type="ctrTitle"/>
          </p:nvPr>
        </p:nvSpPr>
        <p:spPr>
          <a:xfrm>
            <a:off x="2589213" y="2514600"/>
            <a:ext cx="8915399" cy="2262781"/>
          </a:xfrm>
        </p:spPr>
        <p:txBody>
          <a:bodyPr anchor="b">
            <a:normAutofit/>
          </a:bodyPr>
          <a:lstStyle>
            <a:lvl1pPr>
              <a:defRPr sz="5400"/>
            </a:lvl1pPr>
          </a:lstStyle>
          <a:p>
            <a:r>
              <a:rPr lang="es-ES" smtClean="0"/>
              <a:t>Haga clic para modificar el estilo de título del patrón</a:t>
            </a:r>
            <a:endParaRPr lang="en-US" dirty="0"/>
          </a:p>
        </p:txBody>
      </p:sp>
      <p:sp>
        <p:nvSpPr>
          <p:cNvPr id="3" name="Subtitle 2"/>
          <p:cNvSpPr>
            <a:spLocks noGrp="1"/>
          </p:cNvSpPr>
          <p:nvPr>
            <p:ph type="subTitle" idx="1"/>
          </p:nvPr>
        </p:nvSpPr>
        <p:spPr>
          <a:xfrm>
            <a:off x="2589213" y="4777379"/>
            <a:ext cx="8915399" cy="1126283"/>
          </a:xfrm>
        </p:spPr>
        <p:txBody>
          <a:bodyPr anchor="t"/>
          <a:lstStyle>
            <a:lvl1pPr marL="0" indent="0" algn="l">
              <a:buNone/>
              <a:defRPr>
                <a:solidFill>
                  <a:schemeClr val="tx1">
                    <a:lumMod val="65000"/>
                    <a:lumOff val="35000"/>
                  </a:schemeClr>
                </a:solidFill>
              </a:defRPr>
            </a:lvl1pPr>
            <a:lvl2pPr marL="457200" indent="0" algn="ctr">
              <a:buNone/>
              <a:defRPr>
                <a:solidFill>
                  <a:schemeClr val="tx1">
                    <a:tint val="75000"/>
                  </a:schemeClr>
                </a:solidFill>
              </a:defRPr>
            </a:lvl2pPr>
            <a:lvl3pPr marL="914400" indent="0" algn="ctr">
              <a:buNone/>
              <a:defRPr>
                <a:solidFill>
                  <a:schemeClr val="tx1">
                    <a:tint val="75000"/>
                  </a:schemeClr>
                </a:solidFill>
              </a:defRPr>
            </a:lvl3pPr>
            <a:lvl4pPr marL="1371600" indent="0" algn="ctr">
              <a:buNone/>
              <a:defRPr>
                <a:solidFill>
                  <a:schemeClr val="tx1">
                    <a:tint val="75000"/>
                  </a:schemeClr>
                </a:solidFill>
              </a:defRPr>
            </a:lvl4pPr>
            <a:lvl5pPr marL="1828800" indent="0" algn="ctr">
              <a:buNone/>
              <a:defRPr>
                <a:solidFill>
                  <a:schemeClr val="tx1">
                    <a:tint val="75000"/>
                  </a:schemeClr>
                </a:solidFill>
              </a:defRPr>
            </a:lvl5pPr>
            <a:lvl6pPr marL="2286000" indent="0" algn="ctr">
              <a:buNone/>
              <a:defRPr>
                <a:solidFill>
                  <a:schemeClr val="tx1">
                    <a:tint val="75000"/>
                  </a:schemeClr>
                </a:solidFill>
              </a:defRPr>
            </a:lvl6pPr>
            <a:lvl7pPr marL="2743200" indent="0" algn="ctr">
              <a:buNone/>
              <a:defRPr>
                <a:solidFill>
                  <a:schemeClr val="tx1">
                    <a:tint val="75000"/>
                  </a:schemeClr>
                </a:solidFill>
              </a:defRPr>
            </a:lvl7pPr>
            <a:lvl8pPr marL="3200400" indent="0" algn="ctr">
              <a:buNone/>
              <a:defRPr>
                <a:solidFill>
                  <a:schemeClr val="tx1">
                    <a:tint val="75000"/>
                  </a:schemeClr>
                </a:solidFill>
              </a:defRPr>
            </a:lvl8pPr>
            <a:lvl9pPr marL="3657600" indent="0" algn="ctr">
              <a:buNone/>
              <a:defRPr>
                <a:solidFill>
                  <a:schemeClr val="tx1">
                    <a:tint val="75000"/>
                  </a:schemeClr>
                </a:solidFill>
              </a:defRPr>
            </a:lvl9pPr>
          </a:lstStyle>
          <a:p>
            <a:r>
              <a:rPr lang="es-ES" smtClean="0"/>
              <a:t>Haga clic para modificar el estilo de subtítulo del patrón</a:t>
            </a:r>
            <a:endParaRPr lang="en-US" dirty="0"/>
          </a:p>
        </p:txBody>
      </p:sp>
      <p:sp>
        <p:nvSpPr>
          <p:cNvPr id="4" name="Date Placeholder 3"/>
          <p:cNvSpPr>
            <a:spLocks noGrp="1"/>
          </p:cNvSpPr>
          <p:nvPr>
            <p:ph type="dt" sz="half" idx="10"/>
          </p:nvPr>
        </p:nvSpPr>
        <p:spPr/>
        <p:txBody>
          <a:bodyPr/>
          <a:lstStyle/>
          <a:p>
            <a:fld id="{7810E299-D584-4E7E-9EAB-2086E47BABC5}" type="datetimeFigureOut">
              <a:rPr lang="es-CO" smtClean="0"/>
              <a:t>26/09/2023</a:t>
            </a:fld>
            <a:endParaRPr lang="es-CO"/>
          </a:p>
        </p:txBody>
      </p:sp>
      <p:sp>
        <p:nvSpPr>
          <p:cNvPr id="5" name="Footer Placeholder 4"/>
          <p:cNvSpPr>
            <a:spLocks noGrp="1"/>
          </p:cNvSpPr>
          <p:nvPr>
            <p:ph type="ftr" sz="quarter" idx="11"/>
          </p:nvPr>
        </p:nvSpPr>
        <p:spPr/>
        <p:txBody>
          <a:bodyPr/>
          <a:lstStyle/>
          <a:p>
            <a:endParaRPr lang="es-CO"/>
          </a:p>
        </p:txBody>
      </p:sp>
      <p:sp>
        <p:nvSpPr>
          <p:cNvPr id="7" name="Freeform 6"/>
          <p:cNvSpPr/>
          <p:nvPr/>
        </p:nvSpPr>
        <p:spPr bwMode="auto">
          <a:xfrm>
            <a:off x="0" y="4323810"/>
            <a:ext cx="1744652" cy="778589"/>
          </a:xfrm>
          <a:custGeom>
            <a:avLst/>
            <a:gdLst/>
            <a:ahLst/>
            <a:cxnLst/>
            <a:rect l="0" t="0" r="r" b="b"/>
            <a:pathLst>
              <a:path w="372" h="166">
                <a:moveTo>
                  <a:pt x="287" y="166"/>
                </a:moveTo>
                <a:cubicBezTo>
                  <a:pt x="290" y="166"/>
                  <a:pt x="292" y="165"/>
                  <a:pt x="293" y="164"/>
                </a:cubicBezTo>
                <a:cubicBezTo>
                  <a:pt x="293" y="163"/>
                  <a:pt x="294" y="163"/>
                  <a:pt x="294" y="163"/>
                </a:cubicBezTo>
                <a:cubicBezTo>
                  <a:pt x="370" y="87"/>
                  <a:pt x="370" y="87"/>
                  <a:pt x="370" y="87"/>
                </a:cubicBezTo>
                <a:cubicBezTo>
                  <a:pt x="372" y="85"/>
                  <a:pt x="372" y="81"/>
                  <a:pt x="370" y="78"/>
                </a:cubicBezTo>
                <a:cubicBezTo>
                  <a:pt x="294" y="3"/>
                  <a:pt x="294" y="3"/>
                  <a:pt x="294" y="3"/>
                </a:cubicBezTo>
                <a:cubicBezTo>
                  <a:pt x="294" y="2"/>
                  <a:pt x="293" y="2"/>
                  <a:pt x="293" y="2"/>
                </a:cubicBezTo>
                <a:cubicBezTo>
                  <a:pt x="292" y="1"/>
                  <a:pt x="290" y="0"/>
                  <a:pt x="287" y="0"/>
                </a:cubicBezTo>
                <a:cubicBezTo>
                  <a:pt x="0" y="0"/>
                  <a:pt x="0" y="0"/>
                  <a:pt x="0" y="0"/>
                </a:cubicBezTo>
                <a:cubicBezTo>
                  <a:pt x="0" y="166"/>
                  <a:pt x="0" y="166"/>
                  <a:pt x="0" y="166"/>
                </a:cubicBezTo>
                <a:lnTo>
                  <a:pt x="287" y="166"/>
                </a:lnTo>
                <a:close/>
              </a:path>
            </a:pathLst>
          </a:custGeom>
          <a:solidFill>
            <a:schemeClr val="accent1"/>
          </a:solidFill>
          <a:ln>
            <a:noFill/>
          </a:ln>
        </p:spPr>
      </p:sp>
      <p:sp>
        <p:nvSpPr>
          <p:cNvPr id="6" name="Slide Number Placeholder 5"/>
          <p:cNvSpPr>
            <a:spLocks noGrp="1"/>
          </p:cNvSpPr>
          <p:nvPr>
            <p:ph type="sldNum" sz="quarter" idx="12"/>
          </p:nvPr>
        </p:nvSpPr>
        <p:spPr>
          <a:xfrm>
            <a:off x="531812" y="4529540"/>
            <a:ext cx="779767" cy="365125"/>
          </a:xfrm>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780556157"/>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preserve="1">
  <p:cSld name="Título y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2589212" y="609600"/>
            <a:ext cx="8915399" cy="3117040"/>
          </a:xfrm>
        </p:spPr>
        <p:txBody>
          <a:bodyPr anchor="ctr">
            <a:normAutofit/>
          </a:bodyPr>
          <a:lstStyle>
            <a:lvl1pPr algn="l">
              <a:defRPr sz="4800" b="0" cap="none"/>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7810E299-D584-4E7E-9EAB-2086E47BABC5}" type="datetimeFigureOut">
              <a:rPr lang="es-CO" smtClean="0"/>
              <a:t>26/09/2023</a:t>
            </a:fld>
            <a:endParaRPr lang="es-CO"/>
          </a:p>
        </p:txBody>
      </p:sp>
      <p:sp>
        <p:nvSpPr>
          <p:cNvPr id="5" name="Footer Placeholder 4"/>
          <p:cNvSpPr>
            <a:spLocks noGrp="1"/>
          </p:cNvSpPr>
          <p:nvPr>
            <p:ph type="ftr" sz="quarter" idx="11"/>
          </p:nvPr>
        </p:nvSpPr>
        <p:spPr/>
        <p:txBody>
          <a:bodyPr/>
          <a:lstStyle/>
          <a:p>
            <a:endParaRPr lang="es-CO"/>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2981455785"/>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preserve="1">
  <p:cSld name="Cita con descripción">
    <p:spTree>
      <p:nvGrpSpPr>
        <p:cNvPr id="1" name=""/>
        <p:cNvGrpSpPr/>
        <p:nvPr/>
      </p:nvGrpSpPr>
      <p:grpSpPr>
        <a:xfrm>
          <a:off x="0" y="0"/>
          <a:ext cx="0" cy="0"/>
          <a:chOff x="0" y="0"/>
          <a:chExt cx="0" cy="0"/>
        </a:xfrm>
      </p:grpSpPr>
      <p:sp>
        <p:nvSpPr>
          <p:cNvPr id="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s-ES" smtClean="0"/>
              <a:t>Haga clic para modificar el estilo de título del patrón</a:t>
            </a:r>
            <a:endParaRPr lang="en-US" dirty="0"/>
          </a:p>
        </p:txBody>
      </p:sp>
      <p:sp>
        <p:nvSpPr>
          <p:cNvPr id="13" name="Text Placeholder 9"/>
          <p:cNvSpPr>
            <a:spLocks noGrp="1"/>
          </p:cNvSpPr>
          <p:nvPr>
            <p:ph type="body" sz="quarter" idx="13"/>
          </p:nvPr>
        </p:nvSpPr>
        <p:spPr>
          <a:xfrm>
            <a:off x="3275012" y="3505200"/>
            <a:ext cx="7536554" cy="381000"/>
          </a:xfrm>
        </p:spPr>
        <p:txBody>
          <a:bodyPr anchor="ctr">
            <a:noAutofit/>
          </a:bodyPr>
          <a:lstStyle>
            <a:lvl1pPr marL="0" indent="0">
              <a:buFontTx/>
              <a:buNone/>
              <a:defRPr sz="1600">
                <a:solidFill>
                  <a:schemeClr val="tx1">
                    <a:lumMod val="50000"/>
                    <a:lumOff val="50000"/>
                  </a:schemeClr>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Haga clic para modificar el estilo de texto del patrón</a:t>
            </a:r>
          </a:p>
        </p:txBody>
      </p:sp>
      <p:sp>
        <p:nvSpPr>
          <p:cNvPr id="3" name="Text Placeholder 2"/>
          <p:cNvSpPr>
            <a:spLocks noGrp="1"/>
          </p:cNvSpPr>
          <p:nvPr>
            <p:ph type="body" idx="1"/>
          </p:nvPr>
        </p:nvSpPr>
        <p:spPr>
          <a:xfrm>
            <a:off x="2589212" y="4354046"/>
            <a:ext cx="8915399" cy="1555864"/>
          </a:xfrm>
        </p:spPr>
        <p:txBody>
          <a:bodyPr anchor="ctr">
            <a:normAutofit/>
          </a:bodyPr>
          <a:lstStyle>
            <a:lvl1pPr marL="0" indent="0" algn="l">
              <a:buNone/>
              <a:defRPr sz="18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7810E299-D584-4E7E-9EAB-2086E47BABC5}" type="datetimeFigureOut">
              <a:rPr lang="es-CO" smtClean="0"/>
              <a:t>26/09/2023</a:t>
            </a:fld>
            <a:endParaRPr lang="es-CO"/>
          </a:p>
        </p:txBody>
      </p:sp>
      <p:sp>
        <p:nvSpPr>
          <p:cNvPr id="5" name="Footer Placeholder 4"/>
          <p:cNvSpPr>
            <a:spLocks noGrp="1"/>
          </p:cNvSpPr>
          <p:nvPr>
            <p:ph type="ftr" sz="quarter" idx="11"/>
          </p:nvPr>
        </p:nvSpPr>
        <p:spPr/>
        <p:txBody>
          <a:bodyPr/>
          <a:lstStyle/>
          <a:p>
            <a:endParaRPr lang="es-CO"/>
          </a:p>
        </p:txBody>
      </p:sp>
      <p:sp>
        <p:nvSpPr>
          <p:cNvPr id="11"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7BACB08-AD14-4A9D-A691-06A5C5F76F0C}" type="slidenum">
              <a:rPr lang="es-CO" smtClean="0"/>
              <a:t>‹Nº›</a:t>
            </a:fld>
            <a:endParaRPr lang="es-CO"/>
          </a:p>
        </p:txBody>
      </p:sp>
      <p:sp>
        <p:nvSpPr>
          <p:cNvPr id="14" name="TextBox 13"/>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5" name="TextBox 14"/>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006733174"/>
      </p:ext>
    </p:extLst>
  </p:cSld>
  <p:clrMapOvr>
    <a:masterClrMapping/>
  </p:clrMapOvr>
</p:sldLayout>
</file>

<file path=ppt/slideLayouts/slideLayout12.xml><?xml version="1.0" encoding="utf-8"?>
<p:sldLayout xmlns:a="http://schemas.openxmlformats.org/drawingml/2006/main" xmlns:r="http://schemas.openxmlformats.org/officeDocument/2006/relationships" xmlns:p="http://schemas.openxmlformats.org/presentationml/2006/main" preserve="1">
  <p:cSld name="Tarjeta de nombre">
    <p:spTree>
      <p:nvGrpSpPr>
        <p:cNvPr id="1" name=""/>
        <p:cNvGrpSpPr/>
        <p:nvPr/>
      </p:nvGrpSpPr>
      <p:grpSpPr>
        <a:xfrm>
          <a:off x="0" y="0"/>
          <a:ext cx="0" cy="0"/>
          <a:chOff x="0" y="0"/>
          <a:chExt cx="0" cy="0"/>
        </a:xfrm>
      </p:grpSpPr>
      <p:sp>
        <p:nvSpPr>
          <p:cNvPr id="2" name="Title 1"/>
          <p:cNvSpPr>
            <a:spLocks noGrp="1"/>
          </p:cNvSpPr>
          <p:nvPr>
            <p:ph type="title"/>
          </p:nvPr>
        </p:nvSpPr>
        <p:spPr>
          <a:xfrm>
            <a:off x="2589213" y="2438400"/>
            <a:ext cx="8915400" cy="2724845"/>
          </a:xfrm>
        </p:spPr>
        <p:txBody>
          <a:bodyPr anchor="b">
            <a:normAutofit/>
          </a:bodyPr>
          <a:lstStyle>
            <a:lvl1pPr algn="l">
              <a:defRPr sz="4800" b="0"/>
            </a:lvl1pPr>
          </a:lstStyle>
          <a:p>
            <a:r>
              <a:rPr lang="es-ES" smtClean="0"/>
              <a:t>Haga clic para modificar el estilo de título del patrón</a:t>
            </a:r>
            <a:endParaRPr lang="en-US" dirty="0"/>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smtClean="0"/>
              <a:t>Haga clic para modificar el estilo de texto del patrón</a:t>
            </a:r>
          </a:p>
        </p:txBody>
      </p:sp>
      <p:sp>
        <p:nvSpPr>
          <p:cNvPr id="5" name="Date Placeholder 4"/>
          <p:cNvSpPr>
            <a:spLocks noGrp="1"/>
          </p:cNvSpPr>
          <p:nvPr>
            <p:ph type="dt" sz="half" idx="10"/>
          </p:nvPr>
        </p:nvSpPr>
        <p:spPr/>
        <p:txBody>
          <a:bodyPr/>
          <a:lstStyle/>
          <a:p>
            <a:fld id="{7810E299-D584-4E7E-9EAB-2086E47BABC5}" type="datetimeFigureOut">
              <a:rPr lang="es-CO" smtClean="0"/>
              <a:t>26/09/2023</a:t>
            </a:fld>
            <a:endParaRPr lang="es-CO"/>
          </a:p>
        </p:txBody>
      </p:sp>
      <p:sp>
        <p:nvSpPr>
          <p:cNvPr id="6" name="Footer Placeholder 5"/>
          <p:cNvSpPr>
            <a:spLocks noGrp="1"/>
          </p:cNvSpPr>
          <p:nvPr>
            <p:ph type="ftr" sz="quarter" idx="11"/>
          </p:nvPr>
        </p:nvSpPr>
        <p:spPr/>
        <p:txBody>
          <a:bodyPr/>
          <a:lstStyle/>
          <a:p>
            <a:endParaRPr lang="es-CO"/>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4085492144"/>
      </p:ext>
    </p:extLst>
  </p:cSld>
  <p:clrMapOvr>
    <a:masterClrMapping/>
  </p:clrMapOvr>
</p:sldLayout>
</file>

<file path=ppt/slideLayouts/slideLayout13.xml><?xml version="1.0" encoding="utf-8"?>
<p:sldLayout xmlns:a="http://schemas.openxmlformats.org/drawingml/2006/main" xmlns:r="http://schemas.openxmlformats.org/officeDocument/2006/relationships" xmlns:p="http://schemas.openxmlformats.org/presentationml/2006/main" preserve="1">
  <p:cSld name="Citar la tarjeta de nombre">
    <p:spTree>
      <p:nvGrpSpPr>
        <p:cNvPr id="1" name=""/>
        <p:cNvGrpSpPr/>
        <p:nvPr/>
      </p:nvGrpSpPr>
      <p:grpSpPr>
        <a:xfrm>
          <a:off x="0" y="0"/>
          <a:ext cx="0" cy="0"/>
          <a:chOff x="0" y="0"/>
          <a:chExt cx="0" cy="0"/>
        </a:xfrm>
      </p:grpSpPr>
      <p:sp>
        <p:nvSpPr>
          <p:cNvPr id="12" name="Title 1"/>
          <p:cNvSpPr>
            <a:spLocks noGrp="1"/>
          </p:cNvSpPr>
          <p:nvPr>
            <p:ph type="title"/>
          </p:nvPr>
        </p:nvSpPr>
        <p:spPr>
          <a:xfrm>
            <a:off x="2849949" y="609600"/>
            <a:ext cx="8393926" cy="2895600"/>
          </a:xfrm>
        </p:spPr>
        <p:txBody>
          <a:bodyPr anchor="ctr">
            <a:normAutofit/>
          </a:bodyPr>
          <a:lstStyle>
            <a:lvl1pPr algn="l">
              <a:defRPr sz="4800" b="0" cap="none"/>
            </a:lvl1pPr>
          </a:lstStyle>
          <a:p>
            <a:r>
              <a:rPr lang="es-ES" smtClean="0"/>
              <a:t>Haga clic para modificar el estilo de título del patrón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Haga clic para modificar el estilo de texto del patrón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smtClean="0"/>
              <a:t>Haga clic para modificar el estilo de texto del patrón</a:t>
            </a:r>
          </a:p>
        </p:txBody>
      </p:sp>
      <p:sp>
        <p:nvSpPr>
          <p:cNvPr id="5" name="Date Placeholder 4"/>
          <p:cNvSpPr>
            <a:spLocks noGrp="1"/>
          </p:cNvSpPr>
          <p:nvPr>
            <p:ph type="dt" sz="half" idx="10"/>
          </p:nvPr>
        </p:nvSpPr>
        <p:spPr/>
        <p:txBody>
          <a:bodyPr/>
          <a:lstStyle/>
          <a:p>
            <a:fld id="{7810E299-D584-4E7E-9EAB-2086E47BABC5}" type="datetimeFigureOut">
              <a:rPr lang="es-CO" smtClean="0"/>
              <a:t>26/09/2023</a:t>
            </a:fld>
            <a:endParaRPr lang="es-CO"/>
          </a:p>
        </p:txBody>
      </p:sp>
      <p:sp>
        <p:nvSpPr>
          <p:cNvPr id="6" name="Footer Placeholder 5"/>
          <p:cNvSpPr>
            <a:spLocks noGrp="1"/>
          </p:cNvSpPr>
          <p:nvPr>
            <p:ph type="ftr" sz="quarter" idx="11"/>
          </p:nvPr>
        </p:nvSpPr>
        <p:spPr/>
        <p:txBody>
          <a:bodyPr/>
          <a:lstStyle/>
          <a:p>
            <a:endParaRPr lang="es-CO"/>
          </a:p>
        </p:txBody>
      </p:sp>
      <p:sp>
        <p:nvSpPr>
          <p:cNvPr id="11"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7BACB08-AD14-4A9D-A691-06A5C5F76F0C}" type="slidenum">
              <a:rPr lang="es-CO" smtClean="0"/>
              <a:t>‹Nº›</a:t>
            </a:fld>
            <a:endParaRPr lang="es-CO"/>
          </a:p>
        </p:txBody>
      </p:sp>
      <p:sp>
        <p:nvSpPr>
          <p:cNvPr id="17" name="TextBox 16"/>
          <p:cNvSpPr txBox="1"/>
          <p:nvPr/>
        </p:nvSpPr>
        <p:spPr>
          <a:xfrm>
            <a:off x="2467652" y="648005"/>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
        <p:nvSpPr>
          <p:cNvPr id="18" name="TextBox 17"/>
          <p:cNvSpPr txBox="1"/>
          <p:nvPr/>
        </p:nvSpPr>
        <p:spPr>
          <a:xfrm>
            <a:off x="11114852" y="2905306"/>
            <a:ext cx="609600" cy="584776"/>
          </a:xfrm>
          <a:prstGeom prst="rect">
            <a:avLst/>
          </a:prstGeom>
        </p:spPr>
        <p:txBody>
          <a:bodyPr vert="horz" lIns="91440" tIns="45720" rIns="91440" bIns="45720" rtlCol="0" anchor="ctr">
            <a:noAutofit/>
          </a:bodyPr>
          <a:lstStyle/>
          <a:p>
            <a:pPr lvl="0"/>
            <a:r>
              <a:rPr lang="en-US" sz="8000" baseline="0" dirty="0">
                <a:ln w="3175" cmpd="sng">
                  <a:noFill/>
                </a:ln>
                <a:solidFill>
                  <a:schemeClr val="accent1"/>
                </a:solidFill>
                <a:effectLst/>
                <a:latin typeface="Arial"/>
              </a:rPr>
              <a:t>”</a:t>
            </a:r>
          </a:p>
        </p:txBody>
      </p:sp>
    </p:spTree>
    <p:extLst>
      <p:ext uri="{BB962C8B-B14F-4D97-AF65-F5344CB8AC3E}">
        <p14:creationId xmlns:p14="http://schemas.microsoft.com/office/powerpoint/2010/main" val="3133294582"/>
      </p:ext>
    </p:extLst>
  </p:cSld>
  <p:clrMapOvr>
    <a:masterClrMapping/>
  </p:clrMapOvr>
</p:sldLayout>
</file>

<file path=ppt/slideLayouts/slideLayout14.xml><?xml version="1.0" encoding="utf-8"?>
<p:sldLayout xmlns:a="http://schemas.openxmlformats.org/drawingml/2006/main" xmlns:r="http://schemas.openxmlformats.org/officeDocument/2006/relationships" xmlns:p="http://schemas.openxmlformats.org/presentationml/2006/main" preserve="1">
  <p:cSld name="Verdadero o falso">
    <p:spTree>
      <p:nvGrpSpPr>
        <p:cNvPr id="1" name=""/>
        <p:cNvGrpSpPr/>
        <p:nvPr/>
      </p:nvGrpSpPr>
      <p:grpSpPr>
        <a:xfrm>
          <a:off x="0" y="0"/>
          <a:ext cx="0" cy="0"/>
          <a:chOff x="0" y="0"/>
          <a:chExt cx="0" cy="0"/>
        </a:xfrm>
      </p:grpSpPr>
      <p:sp>
        <p:nvSpPr>
          <p:cNvPr id="2" name="Title 1"/>
          <p:cNvSpPr>
            <a:spLocks noGrp="1"/>
          </p:cNvSpPr>
          <p:nvPr>
            <p:ph type="title"/>
          </p:nvPr>
        </p:nvSpPr>
        <p:spPr>
          <a:xfrm>
            <a:off x="2589212" y="627407"/>
            <a:ext cx="8915399" cy="2880020"/>
          </a:xfrm>
        </p:spPr>
        <p:txBody>
          <a:bodyPr anchor="ctr">
            <a:normAutofit/>
          </a:bodyPr>
          <a:lstStyle>
            <a:lvl1pPr algn="l">
              <a:defRPr sz="4800" b="0"/>
            </a:lvl1pPr>
          </a:lstStyle>
          <a:p>
            <a:r>
              <a:rPr lang="es-ES" smtClean="0"/>
              <a:t>Haga clic para modificar el estilo de título del patrón</a:t>
            </a:r>
            <a:endParaRPr lang="en-US" dirty="0"/>
          </a:p>
        </p:txBody>
      </p:sp>
      <p:sp>
        <p:nvSpPr>
          <p:cNvPr id="21" name="Text Placeholder 9"/>
          <p:cNvSpPr>
            <a:spLocks noGrp="1"/>
          </p:cNvSpPr>
          <p:nvPr>
            <p:ph type="body" sz="quarter" idx="13"/>
          </p:nvPr>
        </p:nvSpPr>
        <p:spPr>
          <a:xfrm>
            <a:off x="2589212" y="4343400"/>
            <a:ext cx="8915400" cy="838200"/>
          </a:xfrm>
        </p:spPr>
        <p:txBody>
          <a:bodyPr anchor="b">
            <a:noAutofit/>
          </a:bodyPr>
          <a:lstStyle>
            <a:lvl1pPr marL="0" indent="0">
              <a:buFontTx/>
              <a:buNone/>
              <a:defRPr sz="2400">
                <a:solidFill>
                  <a:schemeClr val="accent1"/>
                </a:solidFill>
              </a:defRPr>
            </a:lvl1pPr>
            <a:lvl2pPr marL="457200" indent="0">
              <a:buFontTx/>
              <a:buNone/>
              <a:defRPr/>
            </a:lvl2pPr>
            <a:lvl3pPr marL="914400" indent="0">
              <a:buFontTx/>
              <a:buNone/>
              <a:defRPr/>
            </a:lvl3pPr>
            <a:lvl4pPr marL="1371600" indent="0">
              <a:buFontTx/>
              <a:buNone/>
              <a:defRPr/>
            </a:lvl4pPr>
            <a:lvl5pPr marL="1828800" indent="0">
              <a:buFontTx/>
              <a:buNone/>
              <a:defRPr/>
            </a:lvl5pPr>
          </a:lstStyle>
          <a:p>
            <a:pPr lvl="0"/>
            <a:r>
              <a:rPr lang="es-ES" smtClean="0"/>
              <a:t>Haga clic para modificar el estilo de texto del patrón</a:t>
            </a:r>
          </a:p>
        </p:txBody>
      </p:sp>
      <p:sp>
        <p:nvSpPr>
          <p:cNvPr id="4" name="Text Placeholder 3"/>
          <p:cNvSpPr>
            <a:spLocks noGrp="1"/>
          </p:cNvSpPr>
          <p:nvPr>
            <p:ph type="body" sz="half" idx="2"/>
          </p:nvPr>
        </p:nvSpPr>
        <p:spPr>
          <a:xfrm>
            <a:off x="2589213" y="5181600"/>
            <a:ext cx="8915400" cy="729622"/>
          </a:xfrm>
        </p:spPr>
        <p:txBody>
          <a:bodyPr vert="horz" lIns="91440" tIns="45720" rIns="91440" bIns="45720" rtlCol="0" anchor="t">
            <a:normAutofit/>
          </a:bodyPr>
          <a:lstStyle>
            <a:lvl1pPr>
              <a:buNone/>
              <a:defRPr lang="en-US">
                <a:solidFill>
                  <a:schemeClr val="tx1">
                    <a:lumMod val="65000"/>
                    <a:lumOff val="35000"/>
                  </a:schemeClr>
                </a:solidFill>
              </a:defRPr>
            </a:lvl1pPr>
          </a:lstStyle>
          <a:p>
            <a:pPr marL="0" lvl="0" indent="0">
              <a:buNone/>
            </a:pPr>
            <a:r>
              <a:rPr lang="es-ES" smtClean="0"/>
              <a:t>Haga clic para modificar el estilo de texto del patrón</a:t>
            </a:r>
          </a:p>
        </p:txBody>
      </p:sp>
      <p:sp>
        <p:nvSpPr>
          <p:cNvPr id="5" name="Date Placeholder 4"/>
          <p:cNvSpPr>
            <a:spLocks noGrp="1"/>
          </p:cNvSpPr>
          <p:nvPr>
            <p:ph type="dt" sz="half" idx="10"/>
          </p:nvPr>
        </p:nvSpPr>
        <p:spPr/>
        <p:txBody>
          <a:bodyPr/>
          <a:lstStyle/>
          <a:p>
            <a:fld id="{7810E299-D584-4E7E-9EAB-2086E47BABC5}" type="datetimeFigureOut">
              <a:rPr lang="es-CO" smtClean="0"/>
              <a:t>26/09/2023</a:t>
            </a:fld>
            <a:endParaRPr lang="es-CO"/>
          </a:p>
        </p:txBody>
      </p:sp>
      <p:sp>
        <p:nvSpPr>
          <p:cNvPr id="6" name="Footer Placeholder 5"/>
          <p:cNvSpPr>
            <a:spLocks noGrp="1"/>
          </p:cNvSpPr>
          <p:nvPr>
            <p:ph type="ftr" sz="quarter" idx="11"/>
          </p:nvPr>
        </p:nvSpPr>
        <p:spPr/>
        <p:txBody>
          <a:bodyPr/>
          <a:lstStyle/>
          <a:p>
            <a:endParaRPr lang="es-CO"/>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3094075524"/>
      </p:ext>
    </p:extLst>
  </p:cSld>
  <p:clrMapOvr>
    <a:masterClrMapping/>
  </p:clrMapOvr>
</p:sldLayout>
</file>

<file path=ppt/slideLayouts/slideLayout15.xml><?xml version="1.0" encoding="utf-8"?>
<p:sldLayout xmlns:a="http://schemas.openxmlformats.org/drawingml/2006/main" xmlns:r="http://schemas.openxmlformats.org/officeDocument/2006/relationships" xmlns:p="http://schemas.openxmlformats.org/presentationml/2006/main" type="vertTx" preserve="1">
  <p:cSld name="Título y texto vertical">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p:txBody>
          <a:bodyPr vert="eaVert" ancho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7810E299-D584-4E7E-9EAB-2086E47BABC5}" type="datetimeFigureOut">
              <a:rPr lang="es-CO" smtClean="0"/>
              <a:t>26/09/2023</a:t>
            </a:fld>
            <a:endParaRPr lang="es-CO"/>
          </a:p>
        </p:txBody>
      </p:sp>
      <p:sp>
        <p:nvSpPr>
          <p:cNvPr id="5" name="Footer Placeholder 4"/>
          <p:cNvSpPr>
            <a:spLocks noGrp="1"/>
          </p:cNvSpPr>
          <p:nvPr>
            <p:ph type="ftr" sz="quarter" idx="11"/>
          </p:nvPr>
        </p:nvSpPr>
        <p:spPr/>
        <p:txBody>
          <a:bodyPr/>
          <a:lstStyle/>
          <a:p>
            <a:endParaRPr lang="es-CO"/>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3868025286"/>
      </p:ext>
    </p:extLst>
  </p:cSld>
  <p:clrMapOvr>
    <a:masterClrMapping/>
  </p:clrMapOvr>
</p:sldLayout>
</file>

<file path=ppt/slideLayouts/slideLayout16.xml><?xml version="1.0" encoding="utf-8"?>
<p:sldLayout xmlns:a="http://schemas.openxmlformats.org/drawingml/2006/main" xmlns:r="http://schemas.openxmlformats.org/officeDocument/2006/relationships" xmlns:p="http://schemas.openxmlformats.org/presentationml/2006/main" type="vertTitleAndTx" preserve="1">
  <p:cSld name="Título vertical y texto">
    <p:spTree>
      <p:nvGrpSpPr>
        <p:cNvPr id="1" name=""/>
        <p:cNvGrpSpPr/>
        <p:nvPr/>
      </p:nvGrpSpPr>
      <p:grpSpPr>
        <a:xfrm>
          <a:off x="0" y="0"/>
          <a:ext cx="0" cy="0"/>
          <a:chOff x="0" y="0"/>
          <a:chExt cx="0" cy="0"/>
        </a:xfrm>
      </p:grpSpPr>
      <p:sp>
        <p:nvSpPr>
          <p:cNvPr id="2" name="Vertical Title 1"/>
          <p:cNvSpPr>
            <a:spLocks noGrp="1"/>
          </p:cNvSpPr>
          <p:nvPr>
            <p:ph type="title" orient="vert"/>
          </p:nvPr>
        </p:nvSpPr>
        <p:spPr>
          <a:xfrm>
            <a:off x="9294812" y="627405"/>
            <a:ext cx="2207601" cy="5283817"/>
          </a:xfrm>
        </p:spPr>
        <p:txBody>
          <a:bodyPr vert="eaVert" anchor="ctr"/>
          <a:lstStyle/>
          <a:p>
            <a:r>
              <a:rPr lang="es-ES" smtClean="0"/>
              <a:t>Haga clic para modificar el estilo de título del patrón</a:t>
            </a:r>
            <a:endParaRPr lang="en-US" dirty="0"/>
          </a:p>
        </p:txBody>
      </p:sp>
      <p:sp>
        <p:nvSpPr>
          <p:cNvPr id="3" name="Vertical Text Placeholder 2"/>
          <p:cNvSpPr>
            <a:spLocks noGrp="1"/>
          </p:cNvSpPr>
          <p:nvPr>
            <p:ph type="body" orient="vert" idx="1"/>
          </p:nvPr>
        </p:nvSpPr>
        <p:spPr>
          <a:xfrm>
            <a:off x="2589212" y="627405"/>
            <a:ext cx="6477000" cy="5283817"/>
          </a:xfrm>
        </p:spPr>
        <p:txBody>
          <a:bodyPr vert="eaVert"/>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7810E299-D584-4E7E-9EAB-2086E47BABC5}" type="datetimeFigureOut">
              <a:rPr lang="es-CO" smtClean="0"/>
              <a:t>26/09/2023</a:t>
            </a:fld>
            <a:endParaRPr lang="es-CO"/>
          </a:p>
        </p:txBody>
      </p:sp>
      <p:sp>
        <p:nvSpPr>
          <p:cNvPr id="5" name="Footer Placeholder 4"/>
          <p:cNvSpPr>
            <a:spLocks noGrp="1"/>
          </p:cNvSpPr>
          <p:nvPr>
            <p:ph type="ftr" sz="quarter" idx="11"/>
          </p:nvPr>
        </p:nvSpPr>
        <p:spPr/>
        <p:txBody>
          <a:bodyPr/>
          <a:lstStyle/>
          <a:p>
            <a:endParaRPr lang="es-CO"/>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1722739385"/>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ítulo y objetos">
    <p:spTree>
      <p:nvGrpSpPr>
        <p:cNvPr id="1" name=""/>
        <p:cNvGrpSpPr/>
        <p:nvPr/>
      </p:nvGrpSpPr>
      <p:grpSpPr>
        <a:xfrm>
          <a:off x="0" y="0"/>
          <a:ext cx="0" cy="0"/>
          <a:chOff x="0" y="0"/>
          <a:chExt cx="0" cy="0"/>
        </a:xfrm>
      </p:grpSpPr>
      <p:sp>
        <p:nvSpPr>
          <p:cNvPr id="2" name="Title 1"/>
          <p:cNvSpPr>
            <a:spLocks noGrp="1"/>
          </p:cNvSpPr>
          <p:nvPr>
            <p:ph type="title"/>
          </p:nvPr>
        </p:nvSpPr>
        <p:spPr>
          <a:xfrm>
            <a:off x="2592925" y="624110"/>
            <a:ext cx="8911687" cy="1280890"/>
          </a:xfrm>
        </p:spPr>
        <p:txBody>
          <a:bodyPr/>
          <a:lstStyle/>
          <a:p>
            <a:r>
              <a:rPr lang="es-ES" smtClean="0"/>
              <a:t>Haga clic para modificar el estilo de título del patrón</a:t>
            </a:r>
            <a:endParaRPr lang="en-US" dirty="0"/>
          </a:p>
        </p:txBody>
      </p:sp>
      <p:sp>
        <p:nvSpPr>
          <p:cNvPr id="3" name="Content Placeholder 2"/>
          <p:cNvSpPr>
            <a:spLocks noGrp="1"/>
          </p:cNvSpPr>
          <p:nvPr>
            <p:ph idx="1"/>
          </p:nvPr>
        </p:nvSpPr>
        <p:spPr>
          <a:xfrm>
            <a:off x="2589212" y="2133600"/>
            <a:ext cx="8915400" cy="3777622"/>
          </a:xfrm>
        </p:spPr>
        <p:txBody>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10"/>
          </p:nvPr>
        </p:nvSpPr>
        <p:spPr/>
        <p:txBody>
          <a:bodyPr/>
          <a:lstStyle/>
          <a:p>
            <a:fld id="{7810E299-D584-4E7E-9EAB-2086E47BABC5}" type="datetimeFigureOut">
              <a:rPr lang="es-CO" smtClean="0"/>
              <a:t>26/09/2023</a:t>
            </a:fld>
            <a:endParaRPr lang="es-CO"/>
          </a:p>
        </p:txBody>
      </p:sp>
      <p:sp>
        <p:nvSpPr>
          <p:cNvPr id="5" name="Footer Placeholder 4"/>
          <p:cNvSpPr>
            <a:spLocks noGrp="1"/>
          </p:cNvSpPr>
          <p:nvPr>
            <p:ph type="ftr" sz="quarter" idx="11"/>
          </p:nvPr>
        </p:nvSpPr>
        <p:spPr/>
        <p:txBody>
          <a:bodyPr/>
          <a:lstStyle/>
          <a:p>
            <a:endParaRPr lang="es-CO"/>
          </a:p>
        </p:txBody>
      </p:sp>
      <p:sp>
        <p:nvSpPr>
          <p:cNvPr id="8"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3847681361"/>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Encabezado de sección">
    <p:spTree>
      <p:nvGrpSpPr>
        <p:cNvPr id="1" name=""/>
        <p:cNvGrpSpPr/>
        <p:nvPr/>
      </p:nvGrpSpPr>
      <p:grpSpPr>
        <a:xfrm>
          <a:off x="0" y="0"/>
          <a:ext cx="0" cy="0"/>
          <a:chOff x="0" y="0"/>
          <a:chExt cx="0" cy="0"/>
        </a:xfrm>
      </p:grpSpPr>
      <p:sp>
        <p:nvSpPr>
          <p:cNvPr id="2" name="Title 1"/>
          <p:cNvSpPr>
            <a:spLocks noGrp="1"/>
          </p:cNvSpPr>
          <p:nvPr>
            <p:ph type="title"/>
          </p:nvPr>
        </p:nvSpPr>
        <p:spPr>
          <a:xfrm>
            <a:off x="2589212" y="2058750"/>
            <a:ext cx="8915399" cy="1468800"/>
          </a:xfrm>
        </p:spPr>
        <p:txBody>
          <a:bodyPr anchor="b"/>
          <a:lstStyle>
            <a:lvl1pPr algn="l">
              <a:defRPr sz="4000" b="0" cap="none"/>
            </a:lvl1p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2589212" y="3530129"/>
            <a:ext cx="8915399" cy="860400"/>
          </a:xfrm>
        </p:spPr>
        <p:txBody>
          <a:bodyPr anchor="t"/>
          <a:lstStyle>
            <a:lvl1pPr marL="0" indent="0" algn="l">
              <a:buNone/>
              <a:defRPr sz="2000">
                <a:solidFill>
                  <a:schemeClr val="tx1">
                    <a:lumMod val="65000"/>
                    <a:lumOff val="35000"/>
                  </a:schemeClr>
                </a:solidFill>
              </a:defRPr>
            </a:lvl1pPr>
            <a:lvl2pPr marL="457200" indent="0">
              <a:buNone/>
              <a:defRPr sz="1800">
                <a:solidFill>
                  <a:schemeClr val="tx1">
                    <a:tint val="75000"/>
                  </a:schemeClr>
                </a:solidFill>
              </a:defRPr>
            </a:lvl2pPr>
            <a:lvl3pPr marL="914400" indent="0">
              <a:buNone/>
              <a:defRPr sz="1600">
                <a:solidFill>
                  <a:schemeClr val="tx1">
                    <a:tint val="75000"/>
                  </a:schemeClr>
                </a:solidFill>
              </a:defRPr>
            </a:lvl3pPr>
            <a:lvl4pPr marL="1371600" indent="0">
              <a:buNone/>
              <a:defRPr sz="1400">
                <a:solidFill>
                  <a:schemeClr val="tx1">
                    <a:tint val="75000"/>
                  </a:schemeClr>
                </a:solidFill>
              </a:defRPr>
            </a:lvl4pPr>
            <a:lvl5pPr marL="1828800" indent="0">
              <a:buNone/>
              <a:defRPr sz="1400">
                <a:solidFill>
                  <a:schemeClr val="tx1">
                    <a:tint val="75000"/>
                  </a:schemeClr>
                </a:solidFill>
              </a:defRPr>
            </a:lvl5pPr>
            <a:lvl6pPr marL="2286000" indent="0">
              <a:buNone/>
              <a:defRPr sz="1400">
                <a:solidFill>
                  <a:schemeClr val="tx1">
                    <a:tint val="75000"/>
                  </a:schemeClr>
                </a:solidFill>
              </a:defRPr>
            </a:lvl6pPr>
            <a:lvl7pPr marL="2743200" indent="0">
              <a:buNone/>
              <a:defRPr sz="1400">
                <a:solidFill>
                  <a:schemeClr val="tx1">
                    <a:tint val="75000"/>
                  </a:schemeClr>
                </a:solidFill>
              </a:defRPr>
            </a:lvl7pPr>
            <a:lvl8pPr marL="3200400" indent="0">
              <a:buNone/>
              <a:defRPr sz="1400">
                <a:solidFill>
                  <a:schemeClr val="tx1">
                    <a:tint val="75000"/>
                  </a:schemeClr>
                </a:solidFill>
              </a:defRPr>
            </a:lvl8pPr>
            <a:lvl9pPr marL="3657600" indent="0">
              <a:buNone/>
              <a:defRPr sz="1400">
                <a:solidFill>
                  <a:schemeClr val="tx1">
                    <a:tint val="75000"/>
                  </a:schemeClr>
                </a:solidFill>
              </a:defRPr>
            </a:lvl9pPr>
          </a:lstStyle>
          <a:p>
            <a:pPr lvl="0"/>
            <a:r>
              <a:rPr lang="es-ES" smtClean="0"/>
              <a:t>Haga clic para modificar el estilo de texto del patrón</a:t>
            </a:r>
          </a:p>
        </p:txBody>
      </p:sp>
      <p:sp>
        <p:nvSpPr>
          <p:cNvPr id="4" name="Date Placeholder 3"/>
          <p:cNvSpPr>
            <a:spLocks noGrp="1"/>
          </p:cNvSpPr>
          <p:nvPr>
            <p:ph type="dt" sz="half" idx="10"/>
          </p:nvPr>
        </p:nvSpPr>
        <p:spPr/>
        <p:txBody>
          <a:bodyPr/>
          <a:lstStyle/>
          <a:p>
            <a:fld id="{7810E299-D584-4E7E-9EAB-2086E47BABC5}" type="datetimeFigureOut">
              <a:rPr lang="es-CO" smtClean="0"/>
              <a:t>26/09/2023</a:t>
            </a:fld>
            <a:endParaRPr lang="es-CO"/>
          </a:p>
        </p:txBody>
      </p:sp>
      <p:sp>
        <p:nvSpPr>
          <p:cNvPr id="5" name="Footer Placeholder 4"/>
          <p:cNvSpPr>
            <a:spLocks noGrp="1"/>
          </p:cNvSpPr>
          <p:nvPr>
            <p:ph type="ftr" sz="quarter" idx="11"/>
          </p:nvPr>
        </p:nvSpPr>
        <p:spPr/>
        <p:txBody>
          <a:bodyPr/>
          <a:lstStyle/>
          <a:p>
            <a:endParaRPr lang="es-CO"/>
          </a:p>
        </p:txBody>
      </p:sp>
      <p:sp>
        <p:nvSpPr>
          <p:cNvPr id="9" name="Freeform 11"/>
          <p:cNvSpPr/>
          <p:nvPr/>
        </p:nvSpPr>
        <p:spPr bwMode="auto">
          <a:xfrm flipV="1">
            <a:off x="-4189" y="31781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6" name="Slide Number Placeholder 5"/>
          <p:cNvSpPr>
            <a:spLocks noGrp="1"/>
          </p:cNvSpPr>
          <p:nvPr>
            <p:ph type="sldNum" sz="quarter" idx="12"/>
          </p:nvPr>
        </p:nvSpPr>
        <p:spPr>
          <a:xfrm>
            <a:off x="531812" y="3244139"/>
            <a:ext cx="779767" cy="365125"/>
          </a:xfrm>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3173210363"/>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Dos objetos">
    <p:spTree>
      <p:nvGrpSpPr>
        <p:cNvPr id="1" name=""/>
        <p:cNvGrpSpPr/>
        <p:nvPr/>
      </p:nvGrpSpPr>
      <p:grpSpPr>
        <a:xfrm>
          <a:off x="0" y="0"/>
          <a:ext cx="0" cy="0"/>
          <a:chOff x="0" y="0"/>
          <a:chExt cx="0" cy="0"/>
        </a:xfrm>
      </p:grpSpPr>
      <p:sp>
        <p:nvSpPr>
          <p:cNvPr id="8" name="Title 7"/>
          <p:cNvSpPr>
            <a:spLocks noGrp="1"/>
          </p:cNvSpPr>
          <p:nvPr>
            <p:ph type="title"/>
          </p:nvPr>
        </p:nvSpPr>
        <p:spPr/>
        <p:txBody>
          <a:bodyPr/>
          <a:lstStyle/>
          <a:p>
            <a:r>
              <a:rPr lang="es-ES" smtClean="0"/>
              <a:t>Haga clic para modificar el estilo de título del patrón</a:t>
            </a:r>
            <a:endParaRPr lang="en-US" dirty="0"/>
          </a:p>
        </p:txBody>
      </p:sp>
      <p:sp>
        <p:nvSpPr>
          <p:cNvPr id="3" name="Content Placeholder 2"/>
          <p:cNvSpPr>
            <a:spLocks noGrp="1"/>
          </p:cNvSpPr>
          <p:nvPr>
            <p:ph sz="half" idx="1"/>
          </p:nvPr>
        </p:nvSpPr>
        <p:spPr>
          <a:xfrm>
            <a:off x="2589212" y="2133600"/>
            <a:ext cx="4313864" cy="3777622"/>
          </a:xfrm>
        </p:spPr>
        <p:txBody>
          <a:bodyPr>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Content Placeholder 3"/>
          <p:cNvSpPr>
            <a:spLocks noGrp="1"/>
          </p:cNvSpPr>
          <p:nvPr>
            <p:ph sz="half" idx="2"/>
          </p:nvPr>
        </p:nvSpPr>
        <p:spPr>
          <a:xfrm>
            <a:off x="7190747" y="2126222"/>
            <a:ext cx="4313864" cy="3777622"/>
          </a:xfrm>
        </p:spPr>
        <p:txBody>
          <a:bodyPr>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Date Placeholder 4"/>
          <p:cNvSpPr>
            <a:spLocks noGrp="1"/>
          </p:cNvSpPr>
          <p:nvPr>
            <p:ph type="dt" sz="half" idx="10"/>
          </p:nvPr>
        </p:nvSpPr>
        <p:spPr/>
        <p:txBody>
          <a:bodyPr/>
          <a:lstStyle/>
          <a:p>
            <a:fld id="{7810E299-D584-4E7E-9EAB-2086E47BABC5}" type="datetimeFigureOut">
              <a:rPr lang="es-CO" smtClean="0"/>
              <a:t>26/09/2023</a:t>
            </a:fld>
            <a:endParaRPr lang="es-CO"/>
          </a:p>
        </p:txBody>
      </p:sp>
      <p:sp>
        <p:nvSpPr>
          <p:cNvPr id="6" name="Footer Placeholder 5"/>
          <p:cNvSpPr>
            <a:spLocks noGrp="1"/>
          </p:cNvSpPr>
          <p:nvPr>
            <p:ph type="ftr" sz="quarter" idx="11"/>
          </p:nvPr>
        </p:nvSpPr>
        <p:spPr/>
        <p:txBody>
          <a:bodyPr/>
          <a:lstStyle/>
          <a:p>
            <a:endParaRPr lang="es-CO"/>
          </a:p>
        </p:txBody>
      </p:sp>
      <p:sp>
        <p:nvSpPr>
          <p:cNvPr id="10"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1" name="Slide Number Placeholder 5"/>
          <p:cNvSpPr>
            <a:spLocks noGrp="1"/>
          </p:cNvSpPr>
          <p:nvPr>
            <p:ph type="sldNum" sz="quarter" idx="12"/>
          </p:nvPr>
        </p:nvSpPr>
        <p:spPr>
          <a:xfrm>
            <a:off x="531812" y="787782"/>
            <a:ext cx="779767" cy="365125"/>
          </a:xfrm>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1817426971"/>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ación">
    <p:spTree>
      <p:nvGrpSpPr>
        <p:cNvPr id="1" name=""/>
        <p:cNvGrpSpPr/>
        <p:nvPr/>
      </p:nvGrpSpPr>
      <p:grpSpPr>
        <a:xfrm>
          <a:off x="0" y="0"/>
          <a:ext cx="0" cy="0"/>
          <a:chOff x="0" y="0"/>
          <a:chExt cx="0" cy="0"/>
        </a:xfrm>
      </p:grpSpPr>
      <p:sp>
        <p:nvSpPr>
          <p:cNvPr id="10" name="Title 9"/>
          <p:cNvSpPr>
            <a:spLocks noGrp="1"/>
          </p:cNvSpPr>
          <p:nvPr>
            <p:ph type="title"/>
          </p:nvPr>
        </p:nvSpPr>
        <p:spPr/>
        <p:txBody>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2939373" y="1972703"/>
            <a:ext cx="3992732"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4" name="Content Placeholder 3"/>
          <p:cNvSpPr>
            <a:spLocks noGrp="1"/>
          </p:cNvSpPr>
          <p:nvPr>
            <p:ph sz="half" idx="2"/>
          </p:nvPr>
        </p:nvSpPr>
        <p:spPr>
          <a:xfrm>
            <a:off x="2589212" y="2548966"/>
            <a:ext cx="4342893" cy="3354060"/>
          </a:xfrm>
        </p:spPr>
        <p:txBody>
          <a:bodyPr>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5" name="Text Placeholder 4"/>
          <p:cNvSpPr>
            <a:spLocks noGrp="1"/>
          </p:cNvSpPr>
          <p:nvPr>
            <p:ph type="body" sz="quarter" idx="3"/>
          </p:nvPr>
        </p:nvSpPr>
        <p:spPr>
          <a:xfrm>
            <a:off x="7506629" y="1969475"/>
            <a:ext cx="3999001" cy="576262"/>
          </a:xfrm>
        </p:spPr>
        <p:txBody>
          <a:bodyPr anchor="b">
            <a:noAutofit/>
          </a:bodyPr>
          <a:lstStyle>
            <a:lvl1pPr marL="0" indent="0">
              <a:buNone/>
              <a:defRPr sz="2400" b="0"/>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s-ES" smtClean="0"/>
              <a:t>Haga clic para modificar el estilo de texto del patrón</a:t>
            </a:r>
          </a:p>
        </p:txBody>
      </p:sp>
      <p:sp>
        <p:nvSpPr>
          <p:cNvPr id="6" name="Content Placeholder 5"/>
          <p:cNvSpPr>
            <a:spLocks noGrp="1"/>
          </p:cNvSpPr>
          <p:nvPr>
            <p:ph sz="quarter" idx="4"/>
          </p:nvPr>
        </p:nvSpPr>
        <p:spPr>
          <a:xfrm>
            <a:off x="7166957" y="2545738"/>
            <a:ext cx="4338674" cy="3354060"/>
          </a:xfrm>
        </p:spPr>
        <p:txBody>
          <a:bodyPr>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7" name="Date Placeholder 6"/>
          <p:cNvSpPr>
            <a:spLocks noGrp="1"/>
          </p:cNvSpPr>
          <p:nvPr>
            <p:ph type="dt" sz="half" idx="10"/>
          </p:nvPr>
        </p:nvSpPr>
        <p:spPr/>
        <p:txBody>
          <a:bodyPr/>
          <a:lstStyle/>
          <a:p>
            <a:fld id="{7810E299-D584-4E7E-9EAB-2086E47BABC5}" type="datetimeFigureOut">
              <a:rPr lang="es-CO" smtClean="0"/>
              <a:t>26/09/2023</a:t>
            </a:fld>
            <a:endParaRPr lang="es-CO"/>
          </a:p>
        </p:txBody>
      </p:sp>
      <p:sp>
        <p:nvSpPr>
          <p:cNvPr id="8" name="Footer Placeholder 7"/>
          <p:cNvSpPr>
            <a:spLocks noGrp="1"/>
          </p:cNvSpPr>
          <p:nvPr>
            <p:ph type="ftr" sz="quarter" idx="11"/>
          </p:nvPr>
        </p:nvSpPr>
        <p:spPr/>
        <p:txBody>
          <a:bodyPr/>
          <a:lstStyle/>
          <a:p>
            <a:endParaRPr lang="es-CO"/>
          </a:p>
        </p:txBody>
      </p:sp>
      <p:sp>
        <p:nvSpPr>
          <p:cNvPr id="12"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13" name="Slide Number Placeholder 5"/>
          <p:cNvSpPr>
            <a:spLocks noGrp="1"/>
          </p:cNvSpPr>
          <p:nvPr>
            <p:ph type="sldNum" sz="quarter" idx="12"/>
          </p:nvPr>
        </p:nvSpPr>
        <p:spPr>
          <a:xfrm>
            <a:off x="531812" y="787782"/>
            <a:ext cx="779767" cy="365125"/>
          </a:xfrm>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1792816672"/>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Solo el título">
    <p:spTree>
      <p:nvGrpSpPr>
        <p:cNvPr id="1" name=""/>
        <p:cNvGrpSpPr/>
        <p:nvPr/>
      </p:nvGrpSpPr>
      <p:grpSpPr>
        <a:xfrm>
          <a:off x="0" y="0"/>
          <a:ext cx="0" cy="0"/>
          <a:chOff x="0" y="0"/>
          <a:chExt cx="0" cy="0"/>
        </a:xfrm>
      </p:grpSpPr>
      <p:sp>
        <p:nvSpPr>
          <p:cNvPr id="2" name="Title 1"/>
          <p:cNvSpPr>
            <a:spLocks noGrp="1"/>
          </p:cNvSpPr>
          <p:nvPr>
            <p:ph type="title"/>
          </p:nvPr>
        </p:nvSpPr>
        <p:spPr/>
        <p:txBody>
          <a:bodyPr/>
          <a:lstStyle/>
          <a:p>
            <a:r>
              <a:rPr lang="es-ES" smtClean="0"/>
              <a:t>Haga clic para modificar el estilo de título del patrón</a:t>
            </a:r>
            <a:endParaRPr lang="en-US" dirty="0"/>
          </a:p>
        </p:txBody>
      </p:sp>
      <p:sp>
        <p:nvSpPr>
          <p:cNvPr id="3" name="Date Placeholder 2"/>
          <p:cNvSpPr>
            <a:spLocks noGrp="1"/>
          </p:cNvSpPr>
          <p:nvPr>
            <p:ph type="dt" sz="half" idx="10"/>
          </p:nvPr>
        </p:nvSpPr>
        <p:spPr/>
        <p:txBody>
          <a:bodyPr/>
          <a:lstStyle/>
          <a:p>
            <a:fld id="{7810E299-D584-4E7E-9EAB-2086E47BABC5}" type="datetimeFigureOut">
              <a:rPr lang="es-CO" smtClean="0"/>
              <a:t>26/09/2023</a:t>
            </a:fld>
            <a:endParaRPr lang="es-CO"/>
          </a:p>
        </p:txBody>
      </p:sp>
      <p:sp>
        <p:nvSpPr>
          <p:cNvPr id="4" name="Footer Placeholder 3"/>
          <p:cNvSpPr>
            <a:spLocks noGrp="1"/>
          </p:cNvSpPr>
          <p:nvPr>
            <p:ph type="ftr" sz="quarter" idx="11"/>
          </p:nvPr>
        </p:nvSpPr>
        <p:spPr/>
        <p:txBody>
          <a:bodyPr/>
          <a:lstStyle/>
          <a:p>
            <a:endParaRPr lang="es-CO"/>
          </a:p>
        </p:txBody>
      </p:sp>
      <p:sp>
        <p:nvSpPr>
          <p:cNvPr id="7"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5" name="Slide Number Placeholder 4"/>
          <p:cNvSpPr>
            <a:spLocks noGrp="1"/>
          </p:cNvSpPr>
          <p:nvPr>
            <p:ph type="sldNum" sz="quarter" idx="12"/>
          </p:nvPr>
        </p:nvSpPr>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1054037880"/>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En blanco">
    <p:spTree>
      <p:nvGrpSpPr>
        <p:cNvPr id="1" name=""/>
        <p:cNvGrpSpPr/>
        <p:nvPr/>
      </p:nvGrpSpPr>
      <p:grpSpPr>
        <a:xfrm>
          <a:off x="0" y="0"/>
          <a:ext cx="0" cy="0"/>
          <a:chOff x="0" y="0"/>
          <a:chExt cx="0" cy="0"/>
        </a:xfrm>
      </p:grpSpPr>
      <p:sp>
        <p:nvSpPr>
          <p:cNvPr id="2" name="Date Placeholder 1"/>
          <p:cNvSpPr>
            <a:spLocks noGrp="1"/>
          </p:cNvSpPr>
          <p:nvPr>
            <p:ph type="dt" sz="half" idx="10"/>
          </p:nvPr>
        </p:nvSpPr>
        <p:spPr/>
        <p:txBody>
          <a:bodyPr/>
          <a:lstStyle/>
          <a:p>
            <a:fld id="{7810E299-D584-4E7E-9EAB-2086E47BABC5}" type="datetimeFigureOut">
              <a:rPr lang="es-CO" smtClean="0"/>
              <a:t>26/09/2023</a:t>
            </a:fld>
            <a:endParaRPr lang="es-CO"/>
          </a:p>
        </p:txBody>
      </p:sp>
      <p:sp>
        <p:nvSpPr>
          <p:cNvPr id="3" name="Footer Placeholder 2"/>
          <p:cNvSpPr>
            <a:spLocks noGrp="1"/>
          </p:cNvSpPr>
          <p:nvPr>
            <p:ph type="ftr" sz="quarter" idx="11"/>
          </p:nvPr>
        </p:nvSpPr>
        <p:spPr/>
        <p:txBody>
          <a:bodyPr/>
          <a:lstStyle/>
          <a:p>
            <a:endParaRPr lang="es-CO"/>
          </a:p>
        </p:txBody>
      </p:sp>
      <p:sp>
        <p:nvSpPr>
          <p:cNvPr id="6"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4" name="Slide Number Placeholder 3"/>
          <p:cNvSpPr>
            <a:spLocks noGrp="1"/>
          </p:cNvSpPr>
          <p:nvPr>
            <p:ph type="sldNum" sz="quarter" idx="12"/>
          </p:nvPr>
        </p:nvSpPr>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894034954"/>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ido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2589212" y="446088"/>
            <a:ext cx="3505199" cy="976312"/>
          </a:xfrm>
        </p:spPr>
        <p:txBody>
          <a:bodyPr anchor="b"/>
          <a:lstStyle>
            <a:lvl1pPr algn="l">
              <a:defRPr sz="2000" b="0"/>
            </a:lvl1pPr>
          </a:lstStyle>
          <a:p>
            <a:r>
              <a:rPr lang="es-ES" smtClean="0"/>
              <a:t>Haga clic para modificar el estilo de título del patrón</a:t>
            </a:r>
            <a:endParaRPr lang="en-US" dirty="0"/>
          </a:p>
        </p:txBody>
      </p:sp>
      <p:sp>
        <p:nvSpPr>
          <p:cNvPr id="3" name="Content Placeholder 2"/>
          <p:cNvSpPr>
            <a:spLocks noGrp="1"/>
          </p:cNvSpPr>
          <p:nvPr>
            <p:ph idx="1"/>
          </p:nvPr>
        </p:nvSpPr>
        <p:spPr>
          <a:xfrm>
            <a:off x="6323012" y="446088"/>
            <a:ext cx="5181600" cy="5414963"/>
          </a:xfrm>
        </p:spPr>
        <p:txBody>
          <a:bodyPr anchor="ctr">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Text Placeholder 3"/>
          <p:cNvSpPr>
            <a:spLocks noGrp="1"/>
          </p:cNvSpPr>
          <p:nvPr>
            <p:ph type="body" sz="half" idx="2"/>
          </p:nvPr>
        </p:nvSpPr>
        <p:spPr>
          <a:xfrm>
            <a:off x="2589212" y="1598613"/>
            <a:ext cx="3505199" cy="4262436"/>
          </a:xfrm>
        </p:spPr>
        <p:txBody>
          <a:bodyPr/>
          <a:lstStyle>
            <a:lvl1pPr marL="0" indent="0">
              <a:buNone/>
              <a:defRPr sz="14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Date Placeholder 4"/>
          <p:cNvSpPr>
            <a:spLocks noGrp="1"/>
          </p:cNvSpPr>
          <p:nvPr>
            <p:ph type="dt" sz="half" idx="10"/>
          </p:nvPr>
        </p:nvSpPr>
        <p:spPr/>
        <p:txBody>
          <a:bodyPr/>
          <a:lstStyle/>
          <a:p>
            <a:fld id="{7810E299-D584-4E7E-9EAB-2086E47BABC5}" type="datetimeFigureOut">
              <a:rPr lang="es-CO" smtClean="0"/>
              <a:t>26/09/2023</a:t>
            </a:fld>
            <a:endParaRPr lang="es-CO"/>
          </a:p>
        </p:txBody>
      </p:sp>
      <p:sp>
        <p:nvSpPr>
          <p:cNvPr id="6" name="Footer Placeholder 5"/>
          <p:cNvSpPr>
            <a:spLocks noGrp="1"/>
          </p:cNvSpPr>
          <p:nvPr>
            <p:ph type="ftr" sz="quarter" idx="11"/>
          </p:nvPr>
        </p:nvSpPr>
        <p:spPr/>
        <p:txBody>
          <a:bodyPr/>
          <a:lstStyle/>
          <a:p>
            <a:endParaRPr lang="es-CO"/>
          </a:p>
        </p:txBody>
      </p:sp>
      <p:sp>
        <p:nvSpPr>
          <p:cNvPr id="9" name="Freeform 11"/>
          <p:cNvSpPr/>
          <p:nvPr/>
        </p:nvSpPr>
        <p:spPr bwMode="auto">
          <a:xfrm flipV="1">
            <a:off x="-4189" y="71437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1560511802"/>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Imagen con título">
    <p:spTree>
      <p:nvGrpSpPr>
        <p:cNvPr id="1" name=""/>
        <p:cNvGrpSpPr/>
        <p:nvPr/>
      </p:nvGrpSpPr>
      <p:grpSpPr>
        <a:xfrm>
          <a:off x="0" y="0"/>
          <a:ext cx="0" cy="0"/>
          <a:chOff x="0" y="0"/>
          <a:chExt cx="0" cy="0"/>
        </a:xfrm>
      </p:grpSpPr>
      <p:sp>
        <p:nvSpPr>
          <p:cNvPr id="2" name="Title 1"/>
          <p:cNvSpPr>
            <a:spLocks noGrp="1"/>
          </p:cNvSpPr>
          <p:nvPr>
            <p:ph type="title"/>
          </p:nvPr>
        </p:nvSpPr>
        <p:spPr>
          <a:xfrm>
            <a:off x="2589213" y="4800600"/>
            <a:ext cx="8915400" cy="566738"/>
          </a:xfrm>
        </p:spPr>
        <p:txBody>
          <a:bodyPr anchor="b">
            <a:normAutofit/>
          </a:bodyPr>
          <a:lstStyle>
            <a:lvl1pPr algn="l">
              <a:defRPr sz="2400" b="0"/>
            </a:lvl1pPr>
          </a:lstStyle>
          <a:p>
            <a:r>
              <a:rPr lang="es-ES" smtClean="0"/>
              <a:t>Haga clic para modificar el estilo de título del patrón</a:t>
            </a:r>
            <a:endParaRPr lang="en-US" dirty="0"/>
          </a:p>
        </p:txBody>
      </p:sp>
      <p:sp>
        <p:nvSpPr>
          <p:cNvPr id="3" name="Picture Placeholder 2"/>
          <p:cNvSpPr>
            <a:spLocks noGrp="1" noChangeAspect="1"/>
          </p:cNvSpPr>
          <p:nvPr>
            <p:ph type="pic" idx="1"/>
          </p:nvPr>
        </p:nvSpPr>
        <p:spPr>
          <a:xfrm>
            <a:off x="2589212" y="634965"/>
            <a:ext cx="8915400" cy="3854970"/>
          </a:xfrm>
        </p:spPr>
        <p:txBody>
          <a:bodyPr anchor="t">
            <a:normAutofit/>
          </a:bodyPr>
          <a:lstStyle>
            <a:lvl1pPr marL="0" indent="0" algn="ctr">
              <a:buNone/>
              <a:defRPr sz="1600"/>
            </a:lvl1pPr>
            <a:lvl2pPr marL="457200" indent="0">
              <a:buNone/>
              <a:defRPr sz="1600"/>
            </a:lvl2pPr>
            <a:lvl3pPr marL="914400" indent="0">
              <a:buNone/>
              <a:defRPr sz="1600"/>
            </a:lvl3pPr>
            <a:lvl4pPr marL="1371600" indent="0">
              <a:buNone/>
              <a:defRPr sz="1600"/>
            </a:lvl4pPr>
            <a:lvl5pPr marL="1828800" indent="0">
              <a:buNone/>
              <a:defRPr sz="1600"/>
            </a:lvl5pPr>
            <a:lvl6pPr marL="2286000" indent="0">
              <a:buNone/>
              <a:defRPr sz="1600"/>
            </a:lvl6pPr>
            <a:lvl7pPr marL="2743200" indent="0">
              <a:buNone/>
              <a:defRPr sz="1600"/>
            </a:lvl7pPr>
            <a:lvl8pPr marL="3200400" indent="0">
              <a:buNone/>
              <a:defRPr sz="1600"/>
            </a:lvl8pPr>
            <a:lvl9pPr marL="3657600" indent="0">
              <a:buNone/>
              <a:defRPr sz="1600"/>
            </a:lvl9pPr>
          </a:lstStyle>
          <a:p>
            <a:r>
              <a:rPr lang="es-ES" smtClean="0"/>
              <a:t>Haga clic en el icono para agregar una imagen</a:t>
            </a:r>
            <a:endParaRPr lang="en-US" dirty="0"/>
          </a:p>
        </p:txBody>
      </p:sp>
      <p:sp>
        <p:nvSpPr>
          <p:cNvPr id="4" name="Text Placeholder 3"/>
          <p:cNvSpPr>
            <a:spLocks noGrp="1"/>
          </p:cNvSpPr>
          <p:nvPr>
            <p:ph type="body" sz="half" idx="2"/>
          </p:nvPr>
        </p:nvSpPr>
        <p:spPr>
          <a:xfrm>
            <a:off x="2589213" y="5367338"/>
            <a:ext cx="8915400" cy="493712"/>
          </a:xfrm>
        </p:spPr>
        <p:txBody>
          <a:bodyPr>
            <a:normAutofit/>
          </a:bodyPr>
          <a:lstStyle>
            <a:lvl1pPr marL="0" indent="0">
              <a:buNone/>
              <a:defRPr sz="1200"/>
            </a:lvl1pPr>
            <a:lvl2pPr marL="457200" indent="0">
              <a:buNone/>
              <a:defRPr sz="1200"/>
            </a:lvl2pPr>
            <a:lvl3pPr marL="914400" indent="0">
              <a:buNone/>
              <a:defRPr sz="1000"/>
            </a:lvl3pPr>
            <a:lvl4pPr marL="1371600" indent="0">
              <a:buNone/>
              <a:defRPr sz="900"/>
            </a:lvl4pPr>
            <a:lvl5pPr marL="1828800" indent="0">
              <a:buNone/>
              <a:defRPr sz="900"/>
            </a:lvl5pPr>
            <a:lvl6pPr marL="2286000" indent="0">
              <a:buNone/>
              <a:defRPr sz="900"/>
            </a:lvl6pPr>
            <a:lvl7pPr marL="2743200" indent="0">
              <a:buNone/>
              <a:defRPr sz="900"/>
            </a:lvl7pPr>
            <a:lvl8pPr marL="3200400" indent="0">
              <a:buNone/>
              <a:defRPr sz="900"/>
            </a:lvl8pPr>
            <a:lvl9pPr marL="3657600" indent="0">
              <a:buNone/>
              <a:defRPr sz="900"/>
            </a:lvl9pPr>
          </a:lstStyle>
          <a:p>
            <a:pPr lvl="0"/>
            <a:r>
              <a:rPr lang="es-ES" smtClean="0"/>
              <a:t>Haga clic para modificar el estilo de texto del patrón</a:t>
            </a:r>
          </a:p>
        </p:txBody>
      </p:sp>
      <p:sp>
        <p:nvSpPr>
          <p:cNvPr id="5" name="Date Placeholder 4"/>
          <p:cNvSpPr>
            <a:spLocks noGrp="1"/>
          </p:cNvSpPr>
          <p:nvPr>
            <p:ph type="dt" sz="half" idx="10"/>
          </p:nvPr>
        </p:nvSpPr>
        <p:spPr/>
        <p:txBody>
          <a:bodyPr/>
          <a:lstStyle/>
          <a:p>
            <a:fld id="{7810E299-D584-4E7E-9EAB-2086E47BABC5}" type="datetimeFigureOut">
              <a:rPr lang="es-CO" smtClean="0"/>
              <a:t>26/09/2023</a:t>
            </a:fld>
            <a:endParaRPr lang="es-CO"/>
          </a:p>
        </p:txBody>
      </p:sp>
      <p:sp>
        <p:nvSpPr>
          <p:cNvPr id="6" name="Footer Placeholder 5"/>
          <p:cNvSpPr>
            <a:spLocks noGrp="1"/>
          </p:cNvSpPr>
          <p:nvPr>
            <p:ph type="ftr" sz="quarter" idx="11"/>
          </p:nvPr>
        </p:nvSpPr>
        <p:spPr/>
        <p:txBody>
          <a:bodyPr/>
          <a:lstStyle/>
          <a:p>
            <a:endParaRPr lang="es-CO"/>
          </a:p>
        </p:txBody>
      </p:sp>
      <p:sp>
        <p:nvSpPr>
          <p:cNvPr id="9" name="Freeform 11"/>
          <p:cNvSpPr/>
          <p:nvPr/>
        </p:nvSpPr>
        <p:spPr bwMode="auto">
          <a:xfrm flipV="1">
            <a:off x="-4189" y="4911725"/>
            <a:ext cx="1588527" cy="507297"/>
          </a:xfrm>
          <a:custGeom>
            <a:avLst/>
            <a:gdLst/>
            <a:ahLst/>
            <a:cxnLst/>
            <a:rect l="l" t="t" r="r" b="b"/>
            <a:pathLst>
              <a:path w="9248" h="10000">
                <a:moveTo>
                  <a:pt x="9248" y="4701"/>
                </a:moveTo>
                <a:lnTo>
                  <a:pt x="7915" y="188"/>
                </a:lnTo>
                <a:cubicBezTo>
                  <a:pt x="7906" y="156"/>
                  <a:pt x="7895" y="126"/>
                  <a:pt x="7886" y="94"/>
                </a:cubicBezTo>
                <a:cubicBezTo>
                  <a:pt x="7859" y="0"/>
                  <a:pt x="7831" y="0"/>
                  <a:pt x="7803" y="0"/>
                </a:cubicBezTo>
                <a:lnTo>
                  <a:pt x="7275" y="0"/>
                </a:lnTo>
                <a:lnTo>
                  <a:pt x="0" y="70"/>
                </a:lnTo>
                <a:cubicBezTo>
                  <a:pt x="8" y="3380"/>
                  <a:pt x="17" y="6690"/>
                  <a:pt x="25" y="10000"/>
                </a:cubicBezTo>
                <a:lnTo>
                  <a:pt x="7275" y="9966"/>
                </a:lnTo>
                <a:lnTo>
                  <a:pt x="7803" y="9966"/>
                </a:lnTo>
                <a:cubicBezTo>
                  <a:pt x="7831" y="9966"/>
                  <a:pt x="7859" y="9872"/>
                  <a:pt x="7886" y="9872"/>
                </a:cubicBezTo>
                <a:cubicBezTo>
                  <a:pt x="7886" y="9778"/>
                  <a:pt x="7915" y="9778"/>
                  <a:pt x="7915" y="9778"/>
                </a:cubicBezTo>
                <a:lnTo>
                  <a:pt x="9248" y="5265"/>
                </a:lnTo>
                <a:cubicBezTo>
                  <a:pt x="9303" y="5077"/>
                  <a:pt x="9303" y="4889"/>
                  <a:pt x="9248" y="4701"/>
                </a:cubicBezTo>
                <a:close/>
              </a:path>
            </a:pathLst>
          </a:custGeom>
          <a:solidFill>
            <a:schemeClr val="accent1"/>
          </a:solidFill>
          <a:ln>
            <a:noFill/>
          </a:ln>
        </p:spPr>
      </p:sp>
      <p:sp>
        <p:nvSpPr>
          <p:cNvPr id="7" name="Slide Number Placeholder 6"/>
          <p:cNvSpPr>
            <a:spLocks noGrp="1"/>
          </p:cNvSpPr>
          <p:nvPr>
            <p:ph type="sldNum" sz="quarter" idx="12"/>
          </p:nvPr>
        </p:nvSpPr>
        <p:spPr>
          <a:xfrm>
            <a:off x="531812" y="4983087"/>
            <a:ext cx="779767" cy="365125"/>
          </a:xfrm>
        </p:spPr>
        <p:txBody>
          <a:bodyPr/>
          <a:lstStyle/>
          <a:p>
            <a:fld id="{17BACB08-AD14-4A9D-A691-06A5C5F76F0C}" type="slidenum">
              <a:rPr lang="es-CO" smtClean="0"/>
              <a:t>‹Nº›</a:t>
            </a:fld>
            <a:endParaRPr lang="es-CO"/>
          </a:p>
        </p:txBody>
      </p:sp>
    </p:spTree>
    <p:extLst>
      <p:ext uri="{BB962C8B-B14F-4D97-AF65-F5344CB8AC3E}">
        <p14:creationId xmlns:p14="http://schemas.microsoft.com/office/powerpoint/2010/main" val="1017392311"/>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13" Type="http://schemas.openxmlformats.org/officeDocument/2006/relationships/slideLayout" Target="../slideLayouts/slideLayout13.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slideLayout" Target="../slideLayouts/slideLayout12.xml"/><Relationship Id="rId17" Type="http://schemas.openxmlformats.org/officeDocument/2006/relationships/theme" Target="../theme/theme1.xml"/><Relationship Id="rId2" Type="http://schemas.openxmlformats.org/officeDocument/2006/relationships/slideLayout" Target="../slideLayouts/slideLayout2.xml"/><Relationship Id="rId16" Type="http://schemas.openxmlformats.org/officeDocument/2006/relationships/slideLayout" Target="../slideLayouts/slideLayout16.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5" Type="http://schemas.openxmlformats.org/officeDocument/2006/relationships/slideLayout" Target="../slideLayouts/slideLayout1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 Id="rId14" Type="http://schemas.openxmlformats.org/officeDocument/2006/relationships/slideLayout" Target="../slideLayouts/slideLayout14.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3">
        <a:schemeClr val="bg2"/>
      </p:bgRef>
    </p:bg>
    <p:spTree>
      <p:nvGrpSpPr>
        <p:cNvPr id="1" name=""/>
        <p:cNvGrpSpPr/>
        <p:nvPr/>
      </p:nvGrpSpPr>
      <p:grpSpPr>
        <a:xfrm>
          <a:off x="0" y="0"/>
          <a:ext cx="0" cy="0"/>
          <a:chOff x="0" y="0"/>
          <a:chExt cx="0" cy="0"/>
        </a:xfrm>
      </p:grpSpPr>
      <p:grpSp>
        <p:nvGrpSpPr>
          <p:cNvPr id="23" name="Group 22"/>
          <p:cNvGrpSpPr/>
          <p:nvPr/>
        </p:nvGrpSpPr>
        <p:grpSpPr>
          <a:xfrm>
            <a:off x="1" y="228600"/>
            <a:ext cx="2851516" cy="6638628"/>
            <a:chOff x="2487613" y="285750"/>
            <a:chExt cx="2428875" cy="5654676"/>
          </a:xfrm>
        </p:grpSpPr>
        <p:sp>
          <p:nvSpPr>
            <p:cNvPr id="24" name="Freeform 11"/>
            <p:cNvSpPr/>
            <p:nvPr/>
          </p:nvSpPr>
          <p:spPr bwMode="auto">
            <a:xfrm>
              <a:off x="2487613" y="2284413"/>
              <a:ext cx="85725" cy="533400"/>
            </a:xfrm>
            <a:custGeom>
              <a:avLst/>
              <a:gdLst/>
              <a:ahLst/>
              <a:cxnLst/>
              <a:rect l="0" t="0" r="r" b="b"/>
              <a:pathLst>
                <a:path w="22" h="136">
                  <a:moveTo>
                    <a:pt x="22" y="136"/>
                  </a:moveTo>
                  <a:cubicBezTo>
                    <a:pt x="20" y="117"/>
                    <a:pt x="19" y="99"/>
                    <a:pt x="17" y="80"/>
                  </a:cubicBezTo>
                  <a:cubicBezTo>
                    <a:pt x="11" y="54"/>
                    <a:pt x="6" y="27"/>
                    <a:pt x="0" y="0"/>
                  </a:cubicBezTo>
                  <a:cubicBezTo>
                    <a:pt x="0" y="35"/>
                    <a:pt x="0" y="35"/>
                    <a:pt x="0" y="35"/>
                  </a:cubicBezTo>
                  <a:cubicBezTo>
                    <a:pt x="6" y="64"/>
                    <a:pt x="13" y="94"/>
                    <a:pt x="20" y="124"/>
                  </a:cubicBezTo>
                  <a:cubicBezTo>
                    <a:pt x="20" y="128"/>
                    <a:pt x="21" y="132"/>
                    <a:pt x="22" y="136"/>
                  </a:cubicBezTo>
                  <a:close/>
                </a:path>
              </a:pathLst>
            </a:custGeom>
            <a:solidFill>
              <a:schemeClr val="tx2">
                <a:alpha val="20000"/>
              </a:schemeClr>
            </a:solidFill>
            <a:ln>
              <a:noFill/>
            </a:ln>
          </p:spPr>
        </p:sp>
        <p:sp>
          <p:nvSpPr>
            <p:cNvPr id="25" name="Freeform 12"/>
            <p:cNvSpPr/>
            <p:nvPr/>
          </p:nvSpPr>
          <p:spPr bwMode="auto">
            <a:xfrm>
              <a:off x="2597151" y="2779713"/>
              <a:ext cx="550863" cy="1978025"/>
            </a:xfrm>
            <a:custGeom>
              <a:avLst/>
              <a:gdLst/>
              <a:ahLst/>
              <a:cxnLst/>
              <a:rect l="0" t="0" r="r" b="b"/>
              <a:pathLst>
                <a:path w="140" h="504">
                  <a:moveTo>
                    <a:pt x="86" y="350"/>
                  </a:moveTo>
                  <a:cubicBezTo>
                    <a:pt x="103" y="402"/>
                    <a:pt x="120" y="453"/>
                    <a:pt x="139" y="504"/>
                  </a:cubicBezTo>
                  <a:cubicBezTo>
                    <a:pt x="139" y="495"/>
                    <a:pt x="139" y="487"/>
                    <a:pt x="140" y="478"/>
                  </a:cubicBezTo>
                  <a:cubicBezTo>
                    <a:pt x="124" y="435"/>
                    <a:pt x="109" y="391"/>
                    <a:pt x="95" y="347"/>
                  </a:cubicBezTo>
                  <a:cubicBezTo>
                    <a:pt x="58" y="233"/>
                    <a:pt x="27" y="117"/>
                    <a:pt x="0" y="0"/>
                  </a:cubicBezTo>
                  <a:cubicBezTo>
                    <a:pt x="2" y="20"/>
                    <a:pt x="4" y="41"/>
                    <a:pt x="6" y="61"/>
                  </a:cubicBezTo>
                  <a:cubicBezTo>
                    <a:pt x="30" y="158"/>
                    <a:pt x="56" y="255"/>
                    <a:pt x="86" y="350"/>
                  </a:cubicBezTo>
                  <a:close/>
                </a:path>
              </a:pathLst>
            </a:custGeom>
            <a:solidFill>
              <a:schemeClr val="tx2">
                <a:alpha val="20000"/>
              </a:schemeClr>
            </a:solidFill>
            <a:ln>
              <a:noFill/>
            </a:ln>
          </p:spPr>
        </p:sp>
        <p:sp>
          <p:nvSpPr>
            <p:cNvPr id="26" name="Freeform 13"/>
            <p:cNvSpPr/>
            <p:nvPr/>
          </p:nvSpPr>
          <p:spPr bwMode="auto">
            <a:xfrm>
              <a:off x="3175001" y="4730750"/>
              <a:ext cx="519113" cy="1209675"/>
            </a:xfrm>
            <a:custGeom>
              <a:avLst/>
              <a:gdLst/>
              <a:ahLst/>
              <a:cxnLst/>
              <a:rect l="0" t="0" r="r" b="b"/>
              <a:pathLst>
                <a:path w="132" h="308">
                  <a:moveTo>
                    <a:pt x="8" y="22"/>
                  </a:moveTo>
                  <a:cubicBezTo>
                    <a:pt x="5" y="15"/>
                    <a:pt x="2" y="8"/>
                    <a:pt x="0" y="0"/>
                  </a:cubicBezTo>
                  <a:cubicBezTo>
                    <a:pt x="0" y="10"/>
                    <a:pt x="0" y="19"/>
                    <a:pt x="0" y="29"/>
                  </a:cubicBezTo>
                  <a:cubicBezTo>
                    <a:pt x="21" y="85"/>
                    <a:pt x="44" y="140"/>
                    <a:pt x="68" y="194"/>
                  </a:cubicBezTo>
                  <a:cubicBezTo>
                    <a:pt x="85" y="232"/>
                    <a:pt x="104" y="270"/>
                    <a:pt x="123" y="308"/>
                  </a:cubicBezTo>
                  <a:cubicBezTo>
                    <a:pt x="132" y="308"/>
                    <a:pt x="132" y="308"/>
                    <a:pt x="132" y="308"/>
                  </a:cubicBezTo>
                  <a:cubicBezTo>
                    <a:pt x="113" y="269"/>
                    <a:pt x="94" y="230"/>
                    <a:pt x="77" y="190"/>
                  </a:cubicBezTo>
                  <a:cubicBezTo>
                    <a:pt x="52" y="135"/>
                    <a:pt x="29" y="79"/>
                    <a:pt x="8" y="22"/>
                  </a:cubicBezTo>
                  <a:close/>
                </a:path>
              </a:pathLst>
            </a:custGeom>
            <a:solidFill>
              <a:schemeClr val="tx2">
                <a:alpha val="20000"/>
              </a:schemeClr>
            </a:solidFill>
            <a:ln>
              <a:noFill/>
            </a:ln>
          </p:spPr>
        </p:sp>
        <p:sp>
          <p:nvSpPr>
            <p:cNvPr id="27" name="Freeform 14"/>
            <p:cNvSpPr/>
            <p:nvPr/>
          </p:nvSpPr>
          <p:spPr bwMode="auto">
            <a:xfrm>
              <a:off x="3305176" y="5630863"/>
              <a:ext cx="146050" cy="309563"/>
            </a:xfrm>
            <a:custGeom>
              <a:avLst/>
              <a:gdLst/>
              <a:ahLst/>
              <a:cxnLst/>
              <a:rect l="0" t="0" r="r" b="b"/>
              <a:pathLst>
                <a:path w="37" h="79">
                  <a:moveTo>
                    <a:pt x="28" y="79"/>
                  </a:moveTo>
                  <a:cubicBezTo>
                    <a:pt x="37" y="79"/>
                    <a:pt x="37" y="79"/>
                    <a:pt x="37" y="79"/>
                  </a:cubicBezTo>
                  <a:cubicBezTo>
                    <a:pt x="24" y="53"/>
                    <a:pt x="12" y="27"/>
                    <a:pt x="0" y="0"/>
                  </a:cubicBezTo>
                  <a:cubicBezTo>
                    <a:pt x="8" y="27"/>
                    <a:pt x="17" y="53"/>
                    <a:pt x="28" y="79"/>
                  </a:cubicBezTo>
                  <a:close/>
                </a:path>
              </a:pathLst>
            </a:custGeom>
            <a:solidFill>
              <a:schemeClr val="tx2">
                <a:alpha val="20000"/>
              </a:schemeClr>
            </a:solidFill>
            <a:ln>
              <a:noFill/>
            </a:ln>
          </p:spPr>
        </p:sp>
        <p:sp>
          <p:nvSpPr>
            <p:cNvPr id="28" name="Freeform 15"/>
            <p:cNvSpPr/>
            <p:nvPr/>
          </p:nvSpPr>
          <p:spPr bwMode="auto">
            <a:xfrm>
              <a:off x="2573338" y="2817813"/>
              <a:ext cx="700088" cy="2835275"/>
            </a:xfrm>
            <a:custGeom>
              <a:avLst/>
              <a:gdLst/>
              <a:ahLst/>
              <a:cxnLst/>
              <a:rect l="0" t="0" r="r" b="b"/>
              <a:pathLst>
                <a:path w="178" h="722">
                  <a:moveTo>
                    <a:pt x="162" y="660"/>
                  </a:moveTo>
                  <a:cubicBezTo>
                    <a:pt x="145" y="618"/>
                    <a:pt x="130" y="576"/>
                    <a:pt x="116" y="534"/>
                  </a:cubicBezTo>
                  <a:cubicBezTo>
                    <a:pt x="84" y="437"/>
                    <a:pt x="59" y="337"/>
                    <a:pt x="40" y="236"/>
                  </a:cubicBezTo>
                  <a:cubicBezTo>
                    <a:pt x="29" y="175"/>
                    <a:pt x="20" y="113"/>
                    <a:pt x="12" y="51"/>
                  </a:cubicBezTo>
                  <a:cubicBezTo>
                    <a:pt x="8" y="34"/>
                    <a:pt x="4" y="17"/>
                    <a:pt x="0" y="0"/>
                  </a:cubicBezTo>
                  <a:cubicBezTo>
                    <a:pt x="8" y="79"/>
                    <a:pt x="19" y="159"/>
                    <a:pt x="33" y="237"/>
                  </a:cubicBezTo>
                  <a:cubicBezTo>
                    <a:pt x="51" y="339"/>
                    <a:pt x="76" y="439"/>
                    <a:pt x="107" y="537"/>
                  </a:cubicBezTo>
                  <a:cubicBezTo>
                    <a:pt x="123" y="586"/>
                    <a:pt x="141" y="634"/>
                    <a:pt x="160" y="681"/>
                  </a:cubicBezTo>
                  <a:cubicBezTo>
                    <a:pt x="166" y="695"/>
                    <a:pt x="172" y="708"/>
                    <a:pt x="178" y="722"/>
                  </a:cubicBezTo>
                  <a:cubicBezTo>
                    <a:pt x="176" y="717"/>
                    <a:pt x="175" y="713"/>
                    <a:pt x="174" y="708"/>
                  </a:cubicBezTo>
                  <a:cubicBezTo>
                    <a:pt x="169" y="692"/>
                    <a:pt x="165" y="676"/>
                    <a:pt x="162" y="660"/>
                  </a:cubicBezTo>
                  <a:close/>
                </a:path>
              </a:pathLst>
            </a:custGeom>
            <a:solidFill>
              <a:schemeClr val="tx2">
                <a:alpha val="20000"/>
              </a:schemeClr>
            </a:solidFill>
            <a:ln>
              <a:noFill/>
            </a:ln>
          </p:spPr>
        </p:sp>
        <p:sp>
          <p:nvSpPr>
            <p:cNvPr id="29" name="Freeform 16"/>
            <p:cNvSpPr/>
            <p:nvPr/>
          </p:nvSpPr>
          <p:spPr bwMode="auto">
            <a:xfrm>
              <a:off x="2506663" y="285750"/>
              <a:ext cx="90488" cy="2493963"/>
            </a:xfrm>
            <a:custGeom>
              <a:avLst/>
              <a:gdLst/>
              <a:ahLst/>
              <a:cxnLst/>
              <a:rect l="0" t="0" r="r" b="b"/>
              <a:pathLst>
                <a:path w="23" h="635">
                  <a:moveTo>
                    <a:pt x="11" y="577"/>
                  </a:moveTo>
                  <a:cubicBezTo>
                    <a:pt x="12" y="581"/>
                    <a:pt x="12" y="585"/>
                    <a:pt x="12" y="589"/>
                  </a:cubicBezTo>
                  <a:cubicBezTo>
                    <a:pt x="15" y="603"/>
                    <a:pt x="19" y="617"/>
                    <a:pt x="22" y="632"/>
                  </a:cubicBezTo>
                  <a:cubicBezTo>
                    <a:pt x="22" y="633"/>
                    <a:pt x="22" y="634"/>
                    <a:pt x="23" y="635"/>
                  </a:cubicBezTo>
                  <a:cubicBezTo>
                    <a:pt x="21" y="615"/>
                    <a:pt x="19" y="596"/>
                    <a:pt x="17" y="576"/>
                  </a:cubicBezTo>
                  <a:cubicBezTo>
                    <a:pt x="9" y="474"/>
                    <a:pt x="5" y="372"/>
                    <a:pt x="5" y="269"/>
                  </a:cubicBezTo>
                  <a:cubicBezTo>
                    <a:pt x="6" y="179"/>
                    <a:pt x="9" y="90"/>
                    <a:pt x="15" y="0"/>
                  </a:cubicBezTo>
                  <a:cubicBezTo>
                    <a:pt x="12" y="0"/>
                    <a:pt x="12" y="0"/>
                    <a:pt x="12" y="0"/>
                  </a:cubicBezTo>
                  <a:cubicBezTo>
                    <a:pt x="5" y="89"/>
                    <a:pt x="2" y="179"/>
                    <a:pt x="1" y="269"/>
                  </a:cubicBezTo>
                  <a:cubicBezTo>
                    <a:pt x="0" y="372"/>
                    <a:pt x="3" y="474"/>
                    <a:pt x="11" y="577"/>
                  </a:cubicBezTo>
                  <a:close/>
                </a:path>
              </a:pathLst>
            </a:custGeom>
            <a:solidFill>
              <a:schemeClr val="tx2">
                <a:alpha val="20000"/>
              </a:schemeClr>
            </a:solidFill>
            <a:ln>
              <a:noFill/>
            </a:ln>
          </p:spPr>
        </p:sp>
        <p:sp>
          <p:nvSpPr>
            <p:cNvPr id="30" name="Freeform 17"/>
            <p:cNvSpPr/>
            <p:nvPr/>
          </p:nvSpPr>
          <p:spPr bwMode="auto">
            <a:xfrm>
              <a:off x="2554288" y="2598738"/>
              <a:ext cx="66675" cy="420688"/>
            </a:xfrm>
            <a:custGeom>
              <a:avLst/>
              <a:gdLst/>
              <a:ahLst/>
              <a:cxnLst/>
              <a:rect l="0" t="0" r="r" b="b"/>
              <a:pathLst>
                <a:path w="17" h="107">
                  <a:moveTo>
                    <a:pt x="0" y="0"/>
                  </a:moveTo>
                  <a:cubicBezTo>
                    <a:pt x="2" y="19"/>
                    <a:pt x="3" y="37"/>
                    <a:pt x="5" y="56"/>
                  </a:cubicBezTo>
                  <a:cubicBezTo>
                    <a:pt x="9" y="73"/>
                    <a:pt x="13" y="90"/>
                    <a:pt x="17" y="107"/>
                  </a:cubicBezTo>
                  <a:cubicBezTo>
                    <a:pt x="15" y="87"/>
                    <a:pt x="13" y="66"/>
                    <a:pt x="11" y="46"/>
                  </a:cubicBezTo>
                  <a:cubicBezTo>
                    <a:pt x="10" y="45"/>
                    <a:pt x="10" y="44"/>
                    <a:pt x="10" y="43"/>
                  </a:cubicBezTo>
                  <a:cubicBezTo>
                    <a:pt x="7" y="28"/>
                    <a:pt x="3" y="14"/>
                    <a:pt x="0" y="0"/>
                  </a:cubicBezTo>
                  <a:close/>
                </a:path>
              </a:pathLst>
            </a:custGeom>
            <a:solidFill>
              <a:schemeClr val="tx2">
                <a:alpha val="20000"/>
              </a:schemeClr>
            </a:solidFill>
            <a:ln>
              <a:noFill/>
            </a:ln>
          </p:spPr>
        </p:sp>
        <p:sp>
          <p:nvSpPr>
            <p:cNvPr id="31" name="Freeform 18"/>
            <p:cNvSpPr/>
            <p:nvPr/>
          </p:nvSpPr>
          <p:spPr bwMode="auto">
            <a:xfrm>
              <a:off x="3143251" y="4757738"/>
              <a:ext cx="161925" cy="873125"/>
            </a:xfrm>
            <a:custGeom>
              <a:avLst/>
              <a:gdLst/>
              <a:ahLst/>
              <a:cxnLst/>
              <a:rect l="0" t="0" r="r" b="b"/>
              <a:pathLst>
                <a:path w="41" h="222">
                  <a:moveTo>
                    <a:pt x="0" y="0"/>
                  </a:moveTo>
                  <a:cubicBezTo>
                    <a:pt x="0" y="31"/>
                    <a:pt x="2" y="62"/>
                    <a:pt x="5" y="93"/>
                  </a:cubicBezTo>
                  <a:cubicBezTo>
                    <a:pt x="8" y="117"/>
                    <a:pt x="12" y="142"/>
                    <a:pt x="17" y="166"/>
                  </a:cubicBezTo>
                  <a:cubicBezTo>
                    <a:pt x="19" y="172"/>
                    <a:pt x="22" y="178"/>
                    <a:pt x="24" y="184"/>
                  </a:cubicBezTo>
                  <a:cubicBezTo>
                    <a:pt x="30" y="197"/>
                    <a:pt x="35" y="209"/>
                    <a:pt x="41" y="222"/>
                  </a:cubicBezTo>
                  <a:cubicBezTo>
                    <a:pt x="40" y="219"/>
                    <a:pt x="39" y="215"/>
                    <a:pt x="38" y="212"/>
                  </a:cubicBezTo>
                  <a:cubicBezTo>
                    <a:pt x="26" y="172"/>
                    <a:pt x="18" y="132"/>
                    <a:pt x="13" y="92"/>
                  </a:cubicBezTo>
                  <a:cubicBezTo>
                    <a:pt x="11" y="68"/>
                    <a:pt x="9" y="45"/>
                    <a:pt x="8" y="22"/>
                  </a:cubicBezTo>
                  <a:cubicBezTo>
                    <a:pt x="8" y="21"/>
                    <a:pt x="7" y="20"/>
                    <a:pt x="7" y="18"/>
                  </a:cubicBezTo>
                  <a:cubicBezTo>
                    <a:pt x="5" y="12"/>
                    <a:pt x="2" y="6"/>
                    <a:pt x="0" y="0"/>
                  </a:cubicBezTo>
                  <a:close/>
                </a:path>
              </a:pathLst>
            </a:custGeom>
            <a:solidFill>
              <a:schemeClr val="tx2">
                <a:alpha val="20000"/>
              </a:schemeClr>
            </a:solidFill>
            <a:ln>
              <a:noFill/>
            </a:ln>
          </p:spPr>
        </p:sp>
        <p:sp>
          <p:nvSpPr>
            <p:cNvPr id="32" name="Freeform 19"/>
            <p:cNvSpPr/>
            <p:nvPr/>
          </p:nvSpPr>
          <p:spPr bwMode="auto">
            <a:xfrm>
              <a:off x="3148013" y="1282700"/>
              <a:ext cx="1768475" cy="3448050"/>
            </a:xfrm>
            <a:custGeom>
              <a:avLst/>
              <a:gdLst/>
              <a:ahLst/>
              <a:cxnLst/>
              <a:rect l="0" t="0" r="r" b="b"/>
              <a:pathLst>
                <a:path w="450" h="878">
                  <a:moveTo>
                    <a:pt x="7" y="854"/>
                  </a:moveTo>
                  <a:cubicBezTo>
                    <a:pt x="10" y="772"/>
                    <a:pt x="26" y="691"/>
                    <a:pt x="50" y="613"/>
                  </a:cubicBezTo>
                  <a:cubicBezTo>
                    <a:pt x="75" y="535"/>
                    <a:pt x="109" y="460"/>
                    <a:pt x="149" y="388"/>
                  </a:cubicBezTo>
                  <a:cubicBezTo>
                    <a:pt x="189" y="316"/>
                    <a:pt x="235" y="248"/>
                    <a:pt x="285" y="183"/>
                  </a:cubicBezTo>
                  <a:cubicBezTo>
                    <a:pt x="310" y="151"/>
                    <a:pt x="337" y="119"/>
                    <a:pt x="364" y="89"/>
                  </a:cubicBezTo>
                  <a:cubicBezTo>
                    <a:pt x="378" y="74"/>
                    <a:pt x="392" y="58"/>
                    <a:pt x="406" y="44"/>
                  </a:cubicBezTo>
                  <a:cubicBezTo>
                    <a:pt x="421" y="29"/>
                    <a:pt x="435" y="15"/>
                    <a:pt x="450" y="1"/>
                  </a:cubicBezTo>
                  <a:cubicBezTo>
                    <a:pt x="450" y="0"/>
                    <a:pt x="450" y="0"/>
                    <a:pt x="450" y="0"/>
                  </a:cubicBezTo>
                  <a:cubicBezTo>
                    <a:pt x="434" y="14"/>
                    <a:pt x="420" y="28"/>
                    <a:pt x="405" y="43"/>
                  </a:cubicBezTo>
                  <a:cubicBezTo>
                    <a:pt x="391" y="57"/>
                    <a:pt x="377" y="72"/>
                    <a:pt x="363" y="88"/>
                  </a:cubicBezTo>
                  <a:cubicBezTo>
                    <a:pt x="335" y="118"/>
                    <a:pt x="308" y="149"/>
                    <a:pt x="283" y="181"/>
                  </a:cubicBezTo>
                  <a:cubicBezTo>
                    <a:pt x="232" y="246"/>
                    <a:pt x="185" y="314"/>
                    <a:pt x="145" y="386"/>
                  </a:cubicBezTo>
                  <a:cubicBezTo>
                    <a:pt x="104" y="457"/>
                    <a:pt x="70" y="533"/>
                    <a:pt x="45" y="611"/>
                  </a:cubicBezTo>
                  <a:cubicBezTo>
                    <a:pt x="19" y="690"/>
                    <a:pt x="3" y="771"/>
                    <a:pt x="0" y="854"/>
                  </a:cubicBezTo>
                  <a:cubicBezTo>
                    <a:pt x="0" y="856"/>
                    <a:pt x="0" y="857"/>
                    <a:pt x="0" y="859"/>
                  </a:cubicBezTo>
                  <a:cubicBezTo>
                    <a:pt x="2" y="865"/>
                    <a:pt x="4" y="872"/>
                    <a:pt x="7" y="878"/>
                  </a:cubicBezTo>
                  <a:cubicBezTo>
                    <a:pt x="7" y="870"/>
                    <a:pt x="7" y="862"/>
                    <a:pt x="7" y="854"/>
                  </a:cubicBezTo>
                  <a:close/>
                </a:path>
              </a:pathLst>
            </a:custGeom>
            <a:solidFill>
              <a:schemeClr val="tx2">
                <a:alpha val="20000"/>
              </a:schemeClr>
            </a:solidFill>
            <a:ln>
              <a:noFill/>
            </a:ln>
          </p:spPr>
        </p:sp>
        <p:sp>
          <p:nvSpPr>
            <p:cNvPr id="33" name="Freeform 20"/>
            <p:cNvSpPr/>
            <p:nvPr/>
          </p:nvSpPr>
          <p:spPr bwMode="auto">
            <a:xfrm>
              <a:off x="3273426" y="5653088"/>
              <a:ext cx="138113" cy="287338"/>
            </a:xfrm>
            <a:custGeom>
              <a:avLst/>
              <a:gdLst/>
              <a:ahLst/>
              <a:cxnLst/>
              <a:rect l="0" t="0" r="r" b="b"/>
              <a:pathLst>
                <a:path w="35" h="73">
                  <a:moveTo>
                    <a:pt x="0" y="0"/>
                  </a:moveTo>
                  <a:cubicBezTo>
                    <a:pt x="7" y="24"/>
                    <a:pt x="16" y="49"/>
                    <a:pt x="26" y="73"/>
                  </a:cubicBezTo>
                  <a:cubicBezTo>
                    <a:pt x="35" y="73"/>
                    <a:pt x="35" y="73"/>
                    <a:pt x="35" y="73"/>
                  </a:cubicBezTo>
                  <a:cubicBezTo>
                    <a:pt x="23" y="49"/>
                    <a:pt x="11" y="24"/>
                    <a:pt x="0" y="0"/>
                  </a:cubicBezTo>
                  <a:close/>
                </a:path>
              </a:pathLst>
            </a:custGeom>
            <a:solidFill>
              <a:schemeClr val="tx2">
                <a:alpha val="20000"/>
              </a:schemeClr>
            </a:solidFill>
            <a:ln>
              <a:noFill/>
            </a:ln>
          </p:spPr>
        </p:sp>
        <p:sp>
          <p:nvSpPr>
            <p:cNvPr id="34" name="Freeform 21"/>
            <p:cNvSpPr/>
            <p:nvPr/>
          </p:nvSpPr>
          <p:spPr bwMode="auto">
            <a:xfrm>
              <a:off x="3143251" y="4656138"/>
              <a:ext cx="31750" cy="188913"/>
            </a:xfrm>
            <a:custGeom>
              <a:avLst/>
              <a:gdLst/>
              <a:ahLst/>
              <a:cxnLst/>
              <a:rect l="0" t="0" r="r" b="b"/>
              <a:pathLst>
                <a:path w="8" h="48">
                  <a:moveTo>
                    <a:pt x="7" y="44"/>
                  </a:moveTo>
                  <a:cubicBezTo>
                    <a:pt x="7" y="46"/>
                    <a:pt x="8" y="47"/>
                    <a:pt x="8" y="48"/>
                  </a:cubicBezTo>
                  <a:cubicBezTo>
                    <a:pt x="8" y="38"/>
                    <a:pt x="8" y="29"/>
                    <a:pt x="8" y="19"/>
                  </a:cubicBezTo>
                  <a:cubicBezTo>
                    <a:pt x="5" y="13"/>
                    <a:pt x="3" y="6"/>
                    <a:pt x="1" y="0"/>
                  </a:cubicBezTo>
                  <a:cubicBezTo>
                    <a:pt x="0" y="9"/>
                    <a:pt x="0" y="17"/>
                    <a:pt x="0" y="26"/>
                  </a:cubicBezTo>
                  <a:cubicBezTo>
                    <a:pt x="2" y="32"/>
                    <a:pt x="5" y="38"/>
                    <a:pt x="7" y="44"/>
                  </a:cubicBezTo>
                  <a:close/>
                </a:path>
              </a:pathLst>
            </a:custGeom>
            <a:solidFill>
              <a:schemeClr val="tx2">
                <a:alpha val="20000"/>
              </a:schemeClr>
            </a:solidFill>
            <a:ln>
              <a:noFill/>
            </a:ln>
          </p:spPr>
        </p:sp>
        <p:sp>
          <p:nvSpPr>
            <p:cNvPr id="35" name="Freeform 22"/>
            <p:cNvSpPr/>
            <p:nvPr/>
          </p:nvSpPr>
          <p:spPr bwMode="auto">
            <a:xfrm>
              <a:off x="3211513" y="5410200"/>
              <a:ext cx="203200" cy="530225"/>
            </a:xfrm>
            <a:custGeom>
              <a:avLst/>
              <a:gdLst/>
              <a:ahLst/>
              <a:cxnLst/>
              <a:rect l="0" t="0" r="r" b="b"/>
              <a:pathLst>
                <a:path w="52" h="135">
                  <a:moveTo>
                    <a:pt x="7" y="18"/>
                  </a:moveTo>
                  <a:cubicBezTo>
                    <a:pt x="5" y="12"/>
                    <a:pt x="2" y="6"/>
                    <a:pt x="0" y="0"/>
                  </a:cubicBezTo>
                  <a:cubicBezTo>
                    <a:pt x="3" y="16"/>
                    <a:pt x="7" y="32"/>
                    <a:pt x="12" y="48"/>
                  </a:cubicBezTo>
                  <a:cubicBezTo>
                    <a:pt x="13" y="53"/>
                    <a:pt x="14" y="57"/>
                    <a:pt x="16" y="62"/>
                  </a:cubicBezTo>
                  <a:cubicBezTo>
                    <a:pt x="27" y="86"/>
                    <a:pt x="39" y="111"/>
                    <a:pt x="51" y="135"/>
                  </a:cubicBezTo>
                  <a:cubicBezTo>
                    <a:pt x="52" y="135"/>
                    <a:pt x="52" y="135"/>
                    <a:pt x="52" y="135"/>
                  </a:cubicBezTo>
                  <a:cubicBezTo>
                    <a:pt x="41" y="109"/>
                    <a:pt x="32" y="83"/>
                    <a:pt x="24" y="56"/>
                  </a:cubicBezTo>
                  <a:cubicBezTo>
                    <a:pt x="18" y="43"/>
                    <a:pt x="13" y="31"/>
                    <a:pt x="7" y="18"/>
                  </a:cubicBezTo>
                  <a:close/>
                </a:path>
              </a:pathLst>
            </a:custGeom>
            <a:solidFill>
              <a:schemeClr val="tx2">
                <a:alpha val="20000"/>
              </a:schemeClr>
            </a:solidFill>
            <a:ln>
              <a:noFill/>
            </a:ln>
          </p:spPr>
        </p:sp>
      </p:grpSp>
      <p:grpSp>
        <p:nvGrpSpPr>
          <p:cNvPr id="10" name="Group 9"/>
          <p:cNvGrpSpPr/>
          <p:nvPr/>
        </p:nvGrpSpPr>
        <p:grpSpPr>
          <a:xfrm>
            <a:off x="27221" y="-786"/>
            <a:ext cx="2356674" cy="6854039"/>
            <a:chOff x="6627813" y="194833"/>
            <a:chExt cx="1952625" cy="5678918"/>
          </a:xfrm>
        </p:grpSpPr>
        <p:sp>
          <p:nvSpPr>
            <p:cNvPr id="11" name="Freeform 27"/>
            <p:cNvSpPr/>
            <p:nvPr/>
          </p:nvSpPr>
          <p:spPr bwMode="auto">
            <a:xfrm>
              <a:off x="6627813" y="194833"/>
              <a:ext cx="409575" cy="3646488"/>
            </a:xfrm>
            <a:custGeom>
              <a:avLst/>
              <a:gdLst/>
              <a:ahLst/>
              <a:cxnLst/>
              <a:rect l="0" t="0" r="r" b="b"/>
              <a:pathLst>
                <a:path w="103" h="920">
                  <a:moveTo>
                    <a:pt x="7" y="210"/>
                  </a:moveTo>
                  <a:cubicBezTo>
                    <a:pt x="11" y="288"/>
                    <a:pt x="17" y="367"/>
                    <a:pt x="26" y="445"/>
                  </a:cubicBezTo>
                  <a:cubicBezTo>
                    <a:pt x="34" y="523"/>
                    <a:pt x="44" y="601"/>
                    <a:pt x="57" y="679"/>
                  </a:cubicBezTo>
                  <a:cubicBezTo>
                    <a:pt x="69" y="757"/>
                    <a:pt x="84" y="834"/>
                    <a:pt x="101" y="911"/>
                  </a:cubicBezTo>
                  <a:cubicBezTo>
                    <a:pt x="102" y="914"/>
                    <a:pt x="103" y="917"/>
                    <a:pt x="103" y="920"/>
                  </a:cubicBezTo>
                  <a:cubicBezTo>
                    <a:pt x="102" y="905"/>
                    <a:pt x="100" y="889"/>
                    <a:pt x="99" y="874"/>
                  </a:cubicBezTo>
                  <a:cubicBezTo>
                    <a:pt x="99" y="871"/>
                    <a:pt x="99" y="868"/>
                    <a:pt x="99" y="866"/>
                  </a:cubicBezTo>
                  <a:cubicBezTo>
                    <a:pt x="85" y="803"/>
                    <a:pt x="73" y="741"/>
                    <a:pt x="63" y="678"/>
                  </a:cubicBezTo>
                  <a:cubicBezTo>
                    <a:pt x="50" y="600"/>
                    <a:pt x="39" y="523"/>
                    <a:pt x="30" y="444"/>
                  </a:cubicBezTo>
                  <a:cubicBezTo>
                    <a:pt x="21" y="366"/>
                    <a:pt x="14" y="288"/>
                    <a:pt x="9" y="209"/>
                  </a:cubicBezTo>
                  <a:cubicBezTo>
                    <a:pt x="7" y="170"/>
                    <a:pt x="5" y="131"/>
                    <a:pt x="3" y="92"/>
                  </a:cubicBezTo>
                  <a:cubicBezTo>
                    <a:pt x="2" y="61"/>
                    <a:pt x="1" y="31"/>
                    <a:pt x="1" y="0"/>
                  </a:cubicBezTo>
                  <a:cubicBezTo>
                    <a:pt x="0" y="0"/>
                    <a:pt x="0" y="0"/>
                    <a:pt x="0" y="0"/>
                  </a:cubicBezTo>
                  <a:cubicBezTo>
                    <a:pt x="0" y="31"/>
                    <a:pt x="1" y="61"/>
                    <a:pt x="1" y="92"/>
                  </a:cubicBezTo>
                  <a:cubicBezTo>
                    <a:pt x="3" y="131"/>
                    <a:pt x="4" y="170"/>
                    <a:pt x="7" y="210"/>
                  </a:cubicBezTo>
                  <a:close/>
                </a:path>
              </a:pathLst>
            </a:custGeom>
            <a:solidFill>
              <a:schemeClr val="tx2"/>
            </a:solidFill>
            <a:ln>
              <a:noFill/>
            </a:ln>
          </p:spPr>
        </p:sp>
        <p:sp>
          <p:nvSpPr>
            <p:cNvPr id="12" name="Freeform 28"/>
            <p:cNvSpPr/>
            <p:nvPr/>
          </p:nvSpPr>
          <p:spPr bwMode="auto">
            <a:xfrm>
              <a:off x="7061201" y="3771900"/>
              <a:ext cx="350838" cy="1309688"/>
            </a:xfrm>
            <a:custGeom>
              <a:avLst/>
              <a:gdLst/>
              <a:ahLst/>
              <a:cxnLst/>
              <a:rect l="0" t="0" r="r" b="b"/>
              <a:pathLst>
                <a:path w="88" h="330">
                  <a:moveTo>
                    <a:pt x="53" y="229"/>
                  </a:moveTo>
                  <a:cubicBezTo>
                    <a:pt x="64" y="263"/>
                    <a:pt x="75" y="297"/>
                    <a:pt x="88" y="330"/>
                  </a:cubicBezTo>
                  <a:cubicBezTo>
                    <a:pt x="88" y="323"/>
                    <a:pt x="88" y="315"/>
                    <a:pt x="88" y="308"/>
                  </a:cubicBezTo>
                  <a:cubicBezTo>
                    <a:pt x="88" y="307"/>
                    <a:pt x="88" y="305"/>
                    <a:pt x="88" y="304"/>
                  </a:cubicBezTo>
                  <a:cubicBezTo>
                    <a:pt x="79" y="278"/>
                    <a:pt x="70" y="252"/>
                    <a:pt x="62" y="226"/>
                  </a:cubicBezTo>
                  <a:cubicBezTo>
                    <a:pt x="38" y="152"/>
                    <a:pt x="17" y="76"/>
                    <a:pt x="0" y="0"/>
                  </a:cubicBezTo>
                  <a:cubicBezTo>
                    <a:pt x="2" y="21"/>
                    <a:pt x="4" y="42"/>
                    <a:pt x="7" y="63"/>
                  </a:cubicBezTo>
                  <a:cubicBezTo>
                    <a:pt x="21" y="119"/>
                    <a:pt x="36" y="174"/>
                    <a:pt x="53" y="229"/>
                  </a:cubicBezTo>
                  <a:close/>
                </a:path>
              </a:pathLst>
            </a:custGeom>
            <a:solidFill>
              <a:schemeClr val="tx2"/>
            </a:solidFill>
            <a:ln>
              <a:noFill/>
            </a:ln>
          </p:spPr>
        </p:sp>
        <p:sp>
          <p:nvSpPr>
            <p:cNvPr id="13" name="Freeform 29"/>
            <p:cNvSpPr/>
            <p:nvPr/>
          </p:nvSpPr>
          <p:spPr bwMode="auto">
            <a:xfrm>
              <a:off x="7439026" y="5053013"/>
              <a:ext cx="357188" cy="820738"/>
            </a:xfrm>
            <a:custGeom>
              <a:avLst/>
              <a:gdLst/>
              <a:ahLst/>
              <a:cxnLst/>
              <a:rect l="0" t="0" r="r" b="b"/>
              <a:pathLst>
                <a:path w="90" h="207">
                  <a:moveTo>
                    <a:pt x="6" y="15"/>
                  </a:moveTo>
                  <a:cubicBezTo>
                    <a:pt x="4" y="10"/>
                    <a:pt x="2" y="5"/>
                    <a:pt x="0" y="0"/>
                  </a:cubicBezTo>
                  <a:cubicBezTo>
                    <a:pt x="0" y="9"/>
                    <a:pt x="0" y="19"/>
                    <a:pt x="1" y="29"/>
                  </a:cubicBezTo>
                  <a:cubicBezTo>
                    <a:pt x="14" y="62"/>
                    <a:pt x="27" y="95"/>
                    <a:pt x="42" y="127"/>
                  </a:cubicBezTo>
                  <a:cubicBezTo>
                    <a:pt x="54" y="154"/>
                    <a:pt x="67" y="181"/>
                    <a:pt x="80" y="207"/>
                  </a:cubicBezTo>
                  <a:cubicBezTo>
                    <a:pt x="90" y="207"/>
                    <a:pt x="90" y="207"/>
                    <a:pt x="90" y="207"/>
                  </a:cubicBezTo>
                  <a:cubicBezTo>
                    <a:pt x="76" y="180"/>
                    <a:pt x="63" y="152"/>
                    <a:pt x="50" y="123"/>
                  </a:cubicBezTo>
                  <a:cubicBezTo>
                    <a:pt x="34" y="88"/>
                    <a:pt x="20" y="51"/>
                    <a:pt x="6" y="15"/>
                  </a:cubicBezTo>
                  <a:close/>
                </a:path>
              </a:pathLst>
            </a:custGeom>
            <a:solidFill>
              <a:schemeClr val="tx2"/>
            </a:solidFill>
            <a:ln>
              <a:noFill/>
            </a:ln>
          </p:spPr>
        </p:sp>
        <p:sp>
          <p:nvSpPr>
            <p:cNvPr id="14" name="Freeform 30"/>
            <p:cNvSpPr/>
            <p:nvPr/>
          </p:nvSpPr>
          <p:spPr bwMode="auto">
            <a:xfrm>
              <a:off x="7037388" y="3811588"/>
              <a:ext cx="457200" cy="1852613"/>
            </a:xfrm>
            <a:custGeom>
              <a:avLst/>
              <a:gdLst/>
              <a:ahLst/>
              <a:cxnLst/>
              <a:rect l="0" t="0" r="r" b="b"/>
              <a:pathLst>
                <a:path w="115" h="467">
                  <a:moveTo>
                    <a:pt x="101" y="409"/>
                  </a:moveTo>
                  <a:cubicBezTo>
                    <a:pt x="93" y="388"/>
                    <a:pt x="85" y="366"/>
                    <a:pt x="78" y="344"/>
                  </a:cubicBezTo>
                  <a:cubicBezTo>
                    <a:pt x="57" y="281"/>
                    <a:pt x="41" y="216"/>
                    <a:pt x="29" y="151"/>
                  </a:cubicBezTo>
                  <a:cubicBezTo>
                    <a:pt x="22" y="119"/>
                    <a:pt x="17" y="86"/>
                    <a:pt x="13" y="53"/>
                  </a:cubicBezTo>
                  <a:cubicBezTo>
                    <a:pt x="9" y="35"/>
                    <a:pt x="4" y="18"/>
                    <a:pt x="0" y="0"/>
                  </a:cubicBezTo>
                  <a:cubicBezTo>
                    <a:pt x="5" y="51"/>
                    <a:pt x="12" y="102"/>
                    <a:pt x="21" y="152"/>
                  </a:cubicBezTo>
                  <a:cubicBezTo>
                    <a:pt x="33" y="218"/>
                    <a:pt x="49" y="283"/>
                    <a:pt x="69" y="347"/>
                  </a:cubicBezTo>
                  <a:cubicBezTo>
                    <a:pt x="79" y="378"/>
                    <a:pt x="90" y="410"/>
                    <a:pt x="103" y="441"/>
                  </a:cubicBezTo>
                  <a:cubicBezTo>
                    <a:pt x="107" y="449"/>
                    <a:pt x="111" y="458"/>
                    <a:pt x="115" y="467"/>
                  </a:cubicBezTo>
                  <a:cubicBezTo>
                    <a:pt x="114" y="464"/>
                    <a:pt x="113" y="461"/>
                    <a:pt x="112" y="458"/>
                  </a:cubicBezTo>
                  <a:cubicBezTo>
                    <a:pt x="108" y="442"/>
                    <a:pt x="104" y="425"/>
                    <a:pt x="101" y="409"/>
                  </a:cubicBezTo>
                  <a:close/>
                </a:path>
              </a:pathLst>
            </a:custGeom>
            <a:solidFill>
              <a:schemeClr val="tx2"/>
            </a:solidFill>
            <a:ln>
              <a:noFill/>
            </a:ln>
          </p:spPr>
        </p:sp>
        <p:sp>
          <p:nvSpPr>
            <p:cNvPr id="15" name="Freeform 31"/>
            <p:cNvSpPr/>
            <p:nvPr/>
          </p:nvSpPr>
          <p:spPr bwMode="auto">
            <a:xfrm>
              <a:off x="6992938" y="1263650"/>
              <a:ext cx="144463" cy="2508250"/>
            </a:xfrm>
            <a:custGeom>
              <a:avLst/>
              <a:gdLst/>
              <a:ahLst/>
              <a:cxnLst/>
              <a:rect l="0" t="0" r="r" b="b"/>
              <a:pathLst>
                <a:path w="36" h="633">
                  <a:moveTo>
                    <a:pt x="17" y="633"/>
                  </a:moveTo>
                  <a:cubicBezTo>
                    <a:pt x="15" y="621"/>
                    <a:pt x="14" y="609"/>
                    <a:pt x="13" y="597"/>
                  </a:cubicBezTo>
                  <a:cubicBezTo>
                    <a:pt x="8" y="530"/>
                    <a:pt x="5" y="464"/>
                    <a:pt x="5" y="398"/>
                  </a:cubicBezTo>
                  <a:cubicBezTo>
                    <a:pt x="5" y="331"/>
                    <a:pt x="8" y="265"/>
                    <a:pt x="13" y="198"/>
                  </a:cubicBezTo>
                  <a:cubicBezTo>
                    <a:pt x="15" y="165"/>
                    <a:pt x="18" y="132"/>
                    <a:pt x="22" y="99"/>
                  </a:cubicBezTo>
                  <a:cubicBezTo>
                    <a:pt x="26" y="66"/>
                    <a:pt x="30" y="33"/>
                    <a:pt x="36" y="0"/>
                  </a:cubicBezTo>
                  <a:cubicBezTo>
                    <a:pt x="35" y="0"/>
                    <a:pt x="35" y="0"/>
                    <a:pt x="35" y="0"/>
                  </a:cubicBezTo>
                  <a:cubicBezTo>
                    <a:pt x="29" y="33"/>
                    <a:pt x="24" y="66"/>
                    <a:pt x="20" y="99"/>
                  </a:cubicBezTo>
                  <a:cubicBezTo>
                    <a:pt x="16" y="132"/>
                    <a:pt x="13" y="165"/>
                    <a:pt x="10" y="198"/>
                  </a:cubicBezTo>
                  <a:cubicBezTo>
                    <a:pt x="4" y="264"/>
                    <a:pt x="1" y="331"/>
                    <a:pt x="1" y="398"/>
                  </a:cubicBezTo>
                  <a:cubicBezTo>
                    <a:pt x="0" y="461"/>
                    <a:pt x="2" y="525"/>
                    <a:pt x="7" y="589"/>
                  </a:cubicBezTo>
                  <a:cubicBezTo>
                    <a:pt x="10" y="603"/>
                    <a:pt x="13" y="618"/>
                    <a:pt x="16" y="632"/>
                  </a:cubicBezTo>
                  <a:cubicBezTo>
                    <a:pt x="16" y="632"/>
                    <a:pt x="17" y="633"/>
                    <a:pt x="17" y="633"/>
                  </a:cubicBezTo>
                  <a:close/>
                </a:path>
              </a:pathLst>
            </a:custGeom>
            <a:solidFill>
              <a:schemeClr val="tx2"/>
            </a:solidFill>
            <a:ln>
              <a:noFill/>
            </a:ln>
          </p:spPr>
        </p:sp>
        <p:sp>
          <p:nvSpPr>
            <p:cNvPr id="16" name="Freeform 32"/>
            <p:cNvSpPr/>
            <p:nvPr/>
          </p:nvSpPr>
          <p:spPr bwMode="auto">
            <a:xfrm>
              <a:off x="7526338" y="5640388"/>
              <a:ext cx="111125" cy="233363"/>
            </a:xfrm>
            <a:custGeom>
              <a:avLst/>
              <a:gdLst/>
              <a:ahLst/>
              <a:cxnLst/>
              <a:rect l="0" t="0" r="r" b="b"/>
              <a:pathLst>
                <a:path w="28" h="59">
                  <a:moveTo>
                    <a:pt x="22" y="59"/>
                  </a:moveTo>
                  <a:cubicBezTo>
                    <a:pt x="28" y="59"/>
                    <a:pt x="28" y="59"/>
                    <a:pt x="28" y="59"/>
                  </a:cubicBezTo>
                  <a:cubicBezTo>
                    <a:pt x="18" y="40"/>
                    <a:pt x="9" y="20"/>
                    <a:pt x="0" y="0"/>
                  </a:cubicBezTo>
                  <a:cubicBezTo>
                    <a:pt x="6" y="20"/>
                    <a:pt x="13" y="40"/>
                    <a:pt x="22" y="59"/>
                  </a:cubicBezTo>
                  <a:close/>
                </a:path>
              </a:pathLst>
            </a:custGeom>
            <a:solidFill>
              <a:schemeClr val="tx2"/>
            </a:solidFill>
            <a:ln>
              <a:noFill/>
            </a:ln>
          </p:spPr>
        </p:sp>
        <p:sp>
          <p:nvSpPr>
            <p:cNvPr id="17" name="Freeform 33"/>
            <p:cNvSpPr/>
            <p:nvPr/>
          </p:nvSpPr>
          <p:spPr bwMode="auto">
            <a:xfrm>
              <a:off x="7021513" y="3598863"/>
              <a:ext cx="68263" cy="423863"/>
            </a:xfrm>
            <a:custGeom>
              <a:avLst/>
              <a:gdLst/>
              <a:ahLst/>
              <a:cxnLst/>
              <a:rect l="0" t="0" r="r" b="b"/>
              <a:pathLst>
                <a:path w="17" h="107">
                  <a:moveTo>
                    <a:pt x="4" y="54"/>
                  </a:moveTo>
                  <a:cubicBezTo>
                    <a:pt x="8" y="72"/>
                    <a:pt x="13" y="89"/>
                    <a:pt x="17" y="107"/>
                  </a:cubicBezTo>
                  <a:cubicBezTo>
                    <a:pt x="14" y="86"/>
                    <a:pt x="12" y="65"/>
                    <a:pt x="10" y="44"/>
                  </a:cubicBezTo>
                  <a:cubicBezTo>
                    <a:pt x="10" y="44"/>
                    <a:pt x="9" y="43"/>
                    <a:pt x="9" y="43"/>
                  </a:cubicBezTo>
                  <a:cubicBezTo>
                    <a:pt x="6" y="29"/>
                    <a:pt x="3" y="14"/>
                    <a:pt x="0" y="0"/>
                  </a:cubicBezTo>
                  <a:cubicBezTo>
                    <a:pt x="0" y="2"/>
                    <a:pt x="0" y="5"/>
                    <a:pt x="0" y="8"/>
                  </a:cubicBezTo>
                  <a:cubicBezTo>
                    <a:pt x="1" y="23"/>
                    <a:pt x="3" y="39"/>
                    <a:pt x="4" y="54"/>
                  </a:cubicBezTo>
                  <a:close/>
                </a:path>
              </a:pathLst>
            </a:custGeom>
            <a:solidFill>
              <a:schemeClr val="tx2"/>
            </a:solidFill>
            <a:ln>
              <a:noFill/>
            </a:ln>
          </p:spPr>
        </p:sp>
        <p:sp>
          <p:nvSpPr>
            <p:cNvPr id="18" name="Freeform 34"/>
            <p:cNvSpPr/>
            <p:nvPr/>
          </p:nvSpPr>
          <p:spPr bwMode="auto">
            <a:xfrm>
              <a:off x="7412038" y="2801938"/>
              <a:ext cx="1168400" cy="2251075"/>
            </a:xfrm>
            <a:custGeom>
              <a:avLst/>
              <a:gdLst/>
              <a:ahLst/>
              <a:cxnLst/>
              <a:rect l="0" t="0" r="r" b="b"/>
              <a:pathLst>
                <a:path w="294" h="568">
                  <a:moveTo>
                    <a:pt x="8" y="553"/>
                  </a:moveTo>
                  <a:cubicBezTo>
                    <a:pt x="9" y="501"/>
                    <a:pt x="19" y="448"/>
                    <a:pt x="35" y="397"/>
                  </a:cubicBezTo>
                  <a:cubicBezTo>
                    <a:pt x="51" y="347"/>
                    <a:pt x="73" y="298"/>
                    <a:pt x="99" y="252"/>
                  </a:cubicBezTo>
                  <a:cubicBezTo>
                    <a:pt x="124" y="205"/>
                    <a:pt x="154" y="161"/>
                    <a:pt x="187" y="119"/>
                  </a:cubicBezTo>
                  <a:cubicBezTo>
                    <a:pt x="203" y="98"/>
                    <a:pt x="220" y="77"/>
                    <a:pt x="238" y="58"/>
                  </a:cubicBezTo>
                  <a:cubicBezTo>
                    <a:pt x="247" y="48"/>
                    <a:pt x="256" y="38"/>
                    <a:pt x="265" y="28"/>
                  </a:cubicBezTo>
                  <a:cubicBezTo>
                    <a:pt x="274" y="19"/>
                    <a:pt x="284" y="9"/>
                    <a:pt x="294" y="0"/>
                  </a:cubicBezTo>
                  <a:cubicBezTo>
                    <a:pt x="293" y="0"/>
                    <a:pt x="293" y="0"/>
                    <a:pt x="293" y="0"/>
                  </a:cubicBezTo>
                  <a:cubicBezTo>
                    <a:pt x="283" y="9"/>
                    <a:pt x="273" y="18"/>
                    <a:pt x="264" y="27"/>
                  </a:cubicBezTo>
                  <a:cubicBezTo>
                    <a:pt x="255" y="37"/>
                    <a:pt x="246" y="47"/>
                    <a:pt x="237" y="56"/>
                  </a:cubicBezTo>
                  <a:cubicBezTo>
                    <a:pt x="218" y="76"/>
                    <a:pt x="201" y="96"/>
                    <a:pt x="185" y="117"/>
                  </a:cubicBezTo>
                  <a:cubicBezTo>
                    <a:pt x="151" y="159"/>
                    <a:pt x="121" y="203"/>
                    <a:pt x="95" y="249"/>
                  </a:cubicBezTo>
                  <a:cubicBezTo>
                    <a:pt x="68" y="296"/>
                    <a:pt x="46" y="345"/>
                    <a:pt x="30" y="396"/>
                  </a:cubicBezTo>
                  <a:cubicBezTo>
                    <a:pt x="13" y="445"/>
                    <a:pt x="3" y="497"/>
                    <a:pt x="0" y="549"/>
                  </a:cubicBezTo>
                  <a:cubicBezTo>
                    <a:pt x="3" y="555"/>
                    <a:pt x="5" y="561"/>
                    <a:pt x="7" y="568"/>
                  </a:cubicBezTo>
                  <a:cubicBezTo>
                    <a:pt x="7" y="563"/>
                    <a:pt x="7" y="558"/>
                    <a:pt x="8" y="553"/>
                  </a:cubicBezTo>
                  <a:close/>
                </a:path>
              </a:pathLst>
            </a:custGeom>
            <a:solidFill>
              <a:schemeClr val="tx2"/>
            </a:solidFill>
            <a:ln>
              <a:noFill/>
            </a:ln>
          </p:spPr>
        </p:sp>
        <p:sp>
          <p:nvSpPr>
            <p:cNvPr id="19" name="Freeform 35"/>
            <p:cNvSpPr/>
            <p:nvPr/>
          </p:nvSpPr>
          <p:spPr bwMode="auto">
            <a:xfrm>
              <a:off x="7494588" y="5664200"/>
              <a:ext cx="100013" cy="209550"/>
            </a:xfrm>
            <a:custGeom>
              <a:avLst/>
              <a:gdLst/>
              <a:ahLst/>
              <a:cxnLst/>
              <a:rect l="0" t="0" r="r" b="b"/>
              <a:pathLst>
                <a:path w="25" h="53">
                  <a:moveTo>
                    <a:pt x="0" y="0"/>
                  </a:moveTo>
                  <a:cubicBezTo>
                    <a:pt x="5" y="18"/>
                    <a:pt x="12" y="36"/>
                    <a:pt x="19" y="53"/>
                  </a:cubicBezTo>
                  <a:cubicBezTo>
                    <a:pt x="25" y="53"/>
                    <a:pt x="25" y="53"/>
                    <a:pt x="25" y="53"/>
                  </a:cubicBezTo>
                  <a:cubicBezTo>
                    <a:pt x="16" y="36"/>
                    <a:pt x="8" y="18"/>
                    <a:pt x="0" y="0"/>
                  </a:cubicBezTo>
                  <a:close/>
                </a:path>
              </a:pathLst>
            </a:custGeom>
            <a:solidFill>
              <a:schemeClr val="tx2"/>
            </a:solidFill>
            <a:ln>
              <a:noFill/>
            </a:ln>
          </p:spPr>
        </p:sp>
        <p:sp>
          <p:nvSpPr>
            <p:cNvPr id="20" name="Freeform 36"/>
            <p:cNvSpPr/>
            <p:nvPr/>
          </p:nvSpPr>
          <p:spPr bwMode="auto">
            <a:xfrm>
              <a:off x="7412038" y="5081588"/>
              <a:ext cx="114300" cy="558800"/>
            </a:xfrm>
            <a:custGeom>
              <a:avLst/>
              <a:gdLst/>
              <a:ahLst/>
              <a:cxnLst/>
              <a:rect l="0" t="0" r="r" b="b"/>
              <a:pathLst>
                <a:path w="29" h="141">
                  <a:moveTo>
                    <a:pt x="0" y="0"/>
                  </a:moveTo>
                  <a:cubicBezTo>
                    <a:pt x="0" y="30"/>
                    <a:pt x="2" y="60"/>
                    <a:pt x="7" y="89"/>
                  </a:cubicBezTo>
                  <a:cubicBezTo>
                    <a:pt x="11" y="98"/>
                    <a:pt x="14" y="108"/>
                    <a:pt x="18" y="117"/>
                  </a:cubicBezTo>
                  <a:cubicBezTo>
                    <a:pt x="22" y="125"/>
                    <a:pt x="25" y="133"/>
                    <a:pt x="29" y="141"/>
                  </a:cubicBezTo>
                  <a:cubicBezTo>
                    <a:pt x="28" y="139"/>
                    <a:pt x="28" y="137"/>
                    <a:pt x="27" y="135"/>
                  </a:cubicBezTo>
                  <a:cubicBezTo>
                    <a:pt x="16" y="98"/>
                    <a:pt x="10" y="60"/>
                    <a:pt x="8" y="22"/>
                  </a:cubicBezTo>
                  <a:cubicBezTo>
                    <a:pt x="7" y="18"/>
                    <a:pt x="5" y="15"/>
                    <a:pt x="4" y="11"/>
                  </a:cubicBezTo>
                  <a:cubicBezTo>
                    <a:pt x="2" y="7"/>
                    <a:pt x="1" y="3"/>
                    <a:pt x="0" y="0"/>
                  </a:cubicBezTo>
                  <a:close/>
                </a:path>
              </a:pathLst>
            </a:custGeom>
            <a:solidFill>
              <a:schemeClr val="tx2"/>
            </a:solidFill>
            <a:ln>
              <a:noFill/>
            </a:ln>
          </p:spPr>
        </p:sp>
        <p:sp>
          <p:nvSpPr>
            <p:cNvPr id="21" name="Freeform 37"/>
            <p:cNvSpPr/>
            <p:nvPr/>
          </p:nvSpPr>
          <p:spPr bwMode="auto">
            <a:xfrm>
              <a:off x="7412038" y="4978400"/>
              <a:ext cx="31750" cy="188913"/>
            </a:xfrm>
            <a:custGeom>
              <a:avLst/>
              <a:gdLst/>
              <a:ahLst/>
              <a:cxnLst/>
              <a:rect l="0" t="0" r="r" b="b"/>
              <a:pathLst>
                <a:path w="8" h="48">
                  <a:moveTo>
                    <a:pt x="0" y="26"/>
                  </a:moveTo>
                  <a:cubicBezTo>
                    <a:pt x="1" y="29"/>
                    <a:pt x="2" y="33"/>
                    <a:pt x="4" y="37"/>
                  </a:cubicBezTo>
                  <a:cubicBezTo>
                    <a:pt x="5" y="41"/>
                    <a:pt x="7" y="44"/>
                    <a:pt x="8" y="48"/>
                  </a:cubicBezTo>
                  <a:cubicBezTo>
                    <a:pt x="7" y="38"/>
                    <a:pt x="7" y="28"/>
                    <a:pt x="7" y="19"/>
                  </a:cubicBezTo>
                  <a:cubicBezTo>
                    <a:pt x="5" y="12"/>
                    <a:pt x="3" y="6"/>
                    <a:pt x="0" y="0"/>
                  </a:cubicBezTo>
                  <a:cubicBezTo>
                    <a:pt x="0" y="1"/>
                    <a:pt x="0" y="3"/>
                    <a:pt x="0" y="4"/>
                  </a:cubicBezTo>
                  <a:cubicBezTo>
                    <a:pt x="0" y="11"/>
                    <a:pt x="0" y="19"/>
                    <a:pt x="0" y="26"/>
                  </a:cubicBezTo>
                  <a:close/>
                </a:path>
              </a:pathLst>
            </a:custGeom>
            <a:solidFill>
              <a:schemeClr val="tx2"/>
            </a:solidFill>
            <a:ln>
              <a:noFill/>
            </a:ln>
          </p:spPr>
        </p:sp>
        <p:sp>
          <p:nvSpPr>
            <p:cNvPr id="22" name="Freeform 38"/>
            <p:cNvSpPr/>
            <p:nvPr/>
          </p:nvSpPr>
          <p:spPr bwMode="auto">
            <a:xfrm>
              <a:off x="7439026" y="5434013"/>
              <a:ext cx="174625" cy="439738"/>
            </a:xfrm>
            <a:custGeom>
              <a:avLst/>
              <a:gdLst/>
              <a:ahLst/>
              <a:cxnLst/>
              <a:rect l="0" t="0" r="r" b="b"/>
              <a:pathLst>
                <a:path w="44" h="111">
                  <a:moveTo>
                    <a:pt x="11" y="28"/>
                  </a:moveTo>
                  <a:cubicBezTo>
                    <a:pt x="7" y="19"/>
                    <a:pt x="4" y="9"/>
                    <a:pt x="0" y="0"/>
                  </a:cubicBezTo>
                  <a:cubicBezTo>
                    <a:pt x="3" y="16"/>
                    <a:pt x="7" y="33"/>
                    <a:pt x="11" y="49"/>
                  </a:cubicBezTo>
                  <a:cubicBezTo>
                    <a:pt x="12" y="52"/>
                    <a:pt x="13" y="55"/>
                    <a:pt x="14" y="58"/>
                  </a:cubicBezTo>
                  <a:cubicBezTo>
                    <a:pt x="22" y="76"/>
                    <a:pt x="30" y="94"/>
                    <a:pt x="39" y="111"/>
                  </a:cubicBezTo>
                  <a:cubicBezTo>
                    <a:pt x="44" y="111"/>
                    <a:pt x="44" y="111"/>
                    <a:pt x="44" y="111"/>
                  </a:cubicBezTo>
                  <a:cubicBezTo>
                    <a:pt x="35" y="92"/>
                    <a:pt x="28" y="72"/>
                    <a:pt x="22" y="52"/>
                  </a:cubicBezTo>
                  <a:cubicBezTo>
                    <a:pt x="18" y="44"/>
                    <a:pt x="15" y="36"/>
                    <a:pt x="11" y="28"/>
                  </a:cubicBezTo>
                  <a:close/>
                </a:path>
              </a:pathLst>
            </a:custGeom>
            <a:solidFill>
              <a:schemeClr val="tx2"/>
            </a:solidFill>
            <a:ln>
              <a:noFill/>
            </a:ln>
          </p:spPr>
        </p:sp>
      </p:grpSp>
      <p:sp>
        <p:nvSpPr>
          <p:cNvPr id="7" name="Rectangle 6"/>
          <p:cNvSpPr/>
          <p:nvPr/>
        </p:nvSpPr>
        <p:spPr>
          <a:xfrm>
            <a:off x="0" y="0"/>
            <a:ext cx="182880" cy="6858000"/>
          </a:xfrm>
          <a:prstGeom prst="rect">
            <a:avLst/>
          </a:prstGeom>
          <a:solidFill>
            <a:schemeClr val="tx2"/>
          </a:solidFill>
          <a:ln>
            <a:noFill/>
          </a:ln>
          <a:effectLst/>
        </p:spPr>
        <p:style>
          <a:lnRef idx="1">
            <a:schemeClr val="accent1"/>
          </a:lnRef>
          <a:fillRef idx="3">
            <a:schemeClr val="accent1"/>
          </a:fillRef>
          <a:effectRef idx="2">
            <a:schemeClr val="accent1"/>
          </a:effectRef>
          <a:fontRef idx="minor">
            <a:schemeClr val="lt1"/>
          </a:fontRef>
        </p:style>
      </p:sp>
      <p:sp>
        <p:nvSpPr>
          <p:cNvPr id="2" name="Title Placeholder 1"/>
          <p:cNvSpPr>
            <a:spLocks noGrp="1"/>
          </p:cNvSpPr>
          <p:nvPr>
            <p:ph type="title"/>
          </p:nvPr>
        </p:nvSpPr>
        <p:spPr>
          <a:xfrm>
            <a:off x="2592924" y="624110"/>
            <a:ext cx="8911687" cy="1280890"/>
          </a:xfrm>
          <a:prstGeom prst="rect">
            <a:avLst/>
          </a:prstGeom>
        </p:spPr>
        <p:txBody>
          <a:bodyPr vert="horz" lIns="91440" tIns="45720" rIns="91440" bIns="45720" rtlCol="0" anchor="t">
            <a:normAutofit/>
          </a:bodyPr>
          <a:lstStyle/>
          <a:p>
            <a:r>
              <a:rPr lang="es-ES" smtClean="0"/>
              <a:t>Haga clic para modificar el estilo de título del patrón</a:t>
            </a:r>
            <a:endParaRPr lang="en-US" dirty="0"/>
          </a:p>
        </p:txBody>
      </p:sp>
      <p:sp>
        <p:nvSpPr>
          <p:cNvPr id="3" name="Text Placeholder 2"/>
          <p:cNvSpPr>
            <a:spLocks noGrp="1"/>
          </p:cNvSpPr>
          <p:nvPr>
            <p:ph type="body" idx="1"/>
          </p:nvPr>
        </p:nvSpPr>
        <p:spPr>
          <a:xfrm>
            <a:off x="2589212" y="2133600"/>
            <a:ext cx="8915400" cy="3886200"/>
          </a:xfrm>
          <a:prstGeom prst="rect">
            <a:avLst/>
          </a:prstGeom>
        </p:spPr>
        <p:txBody>
          <a:bodyPr vert="horz" lIns="91440" tIns="45720" rIns="91440" bIns="45720" rtlCol="0">
            <a:normAutofit/>
          </a:bodyPr>
          <a:lstStyle/>
          <a:p>
            <a:pPr lvl="0"/>
            <a:r>
              <a:rPr lang="es-ES" smtClean="0"/>
              <a:t>Haga clic para modificar el estilo de texto del patrón</a:t>
            </a:r>
          </a:p>
          <a:p>
            <a:pPr lvl="1"/>
            <a:r>
              <a:rPr lang="es-ES" smtClean="0"/>
              <a:t>Segundo nivel</a:t>
            </a:r>
          </a:p>
          <a:p>
            <a:pPr lvl="2"/>
            <a:r>
              <a:rPr lang="es-ES" smtClean="0"/>
              <a:t>Tercer nivel</a:t>
            </a:r>
          </a:p>
          <a:p>
            <a:pPr lvl="3"/>
            <a:r>
              <a:rPr lang="es-ES" smtClean="0"/>
              <a:t>Cuarto nivel</a:t>
            </a:r>
          </a:p>
          <a:p>
            <a:pPr lvl="4"/>
            <a:r>
              <a:rPr lang="es-ES" smtClean="0"/>
              <a:t>Quinto nivel</a:t>
            </a:r>
            <a:endParaRPr lang="en-US" dirty="0"/>
          </a:p>
        </p:txBody>
      </p:sp>
      <p:sp>
        <p:nvSpPr>
          <p:cNvPr id="4" name="Date Placeholder 3"/>
          <p:cNvSpPr>
            <a:spLocks noGrp="1"/>
          </p:cNvSpPr>
          <p:nvPr>
            <p:ph type="dt" sz="half" idx="2"/>
          </p:nvPr>
        </p:nvSpPr>
        <p:spPr>
          <a:xfrm>
            <a:off x="10361612" y="6130437"/>
            <a:ext cx="1146283" cy="370396"/>
          </a:xfrm>
          <a:prstGeom prst="rect">
            <a:avLst/>
          </a:prstGeom>
        </p:spPr>
        <p:txBody>
          <a:bodyPr vert="horz" lIns="91440" tIns="45720" rIns="91440" bIns="45720" rtlCol="0" anchor="ctr"/>
          <a:lstStyle>
            <a:lvl1pPr algn="r">
              <a:defRPr sz="900">
                <a:solidFill>
                  <a:schemeClr val="tx1">
                    <a:tint val="75000"/>
                  </a:schemeClr>
                </a:solidFill>
              </a:defRPr>
            </a:lvl1pPr>
          </a:lstStyle>
          <a:p>
            <a:fld id="{7810E299-D584-4E7E-9EAB-2086E47BABC5}" type="datetimeFigureOut">
              <a:rPr lang="es-CO" smtClean="0"/>
              <a:t>26/09/2023</a:t>
            </a:fld>
            <a:endParaRPr lang="es-CO"/>
          </a:p>
        </p:txBody>
      </p:sp>
      <p:sp>
        <p:nvSpPr>
          <p:cNvPr id="5" name="Footer Placeholder 4"/>
          <p:cNvSpPr>
            <a:spLocks noGrp="1"/>
          </p:cNvSpPr>
          <p:nvPr>
            <p:ph type="ftr" sz="quarter" idx="3"/>
          </p:nvPr>
        </p:nvSpPr>
        <p:spPr>
          <a:xfrm>
            <a:off x="2589212" y="6135808"/>
            <a:ext cx="7619999" cy="365125"/>
          </a:xfrm>
          <a:prstGeom prst="rect">
            <a:avLst/>
          </a:prstGeom>
        </p:spPr>
        <p:txBody>
          <a:bodyPr vert="horz" lIns="91440" tIns="45720" rIns="91440" bIns="45720" rtlCol="0" anchor="ctr"/>
          <a:lstStyle>
            <a:lvl1pPr algn="l">
              <a:defRPr sz="900">
                <a:solidFill>
                  <a:schemeClr val="tx1">
                    <a:tint val="75000"/>
                  </a:schemeClr>
                </a:solidFill>
              </a:defRPr>
            </a:lvl1pPr>
          </a:lstStyle>
          <a:p>
            <a:endParaRPr lang="es-CO"/>
          </a:p>
        </p:txBody>
      </p:sp>
      <p:sp>
        <p:nvSpPr>
          <p:cNvPr id="6" name="Slide Number Placeholder 5"/>
          <p:cNvSpPr>
            <a:spLocks noGrp="1"/>
          </p:cNvSpPr>
          <p:nvPr>
            <p:ph type="sldNum" sz="quarter" idx="4"/>
          </p:nvPr>
        </p:nvSpPr>
        <p:spPr bwMode="gray">
          <a:xfrm>
            <a:off x="531812" y="787782"/>
            <a:ext cx="779767" cy="365125"/>
          </a:xfrm>
          <a:prstGeom prst="rect">
            <a:avLst/>
          </a:prstGeom>
        </p:spPr>
        <p:txBody>
          <a:bodyPr vert="horz" lIns="91440" tIns="45720" rIns="91440" bIns="45720" rtlCol="0" anchor="ctr"/>
          <a:lstStyle>
            <a:lvl1pPr algn="r">
              <a:defRPr sz="2000">
                <a:solidFill>
                  <a:srgbClr val="FEFFFF"/>
                </a:solidFill>
              </a:defRPr>
            </a:lvl1pPr>
          </a:lstStyle>
          <a:p>
            <a:fld id="{17BACB08-AD14-4A9D-A691-06A5C5F76F0C}" type="slidenum">
              <a:rPr lang="es-CO" smtClean="0"/>
              <a:t>‹Nº›</a:t>
            </a:fld>
            <a:endParaRPr lang="es-CO"/>
          </a:p>
        </p:txBody>
      </p:sp>
    </p:spTree>
    <p:extLst>
      <p:ext uri="{BB962C8B-B14F-4D97-AF65-F5344CB8AC3E}">
        <p14:creationId xmlns:p14="http://schemas.microsoft.com/office/powerpoint/2010/main" val="556608008"/>
      </p:ext>
    </p:extLst>
  </p:cSld>
  <p:clrMap bg1="lt1" tx1="dk1" bg2="lt2" tx2="dk2" accent1="accent1" accent2="accent2" accent3="accent3" accent4="accent4" accent5="accent5" accent6="accent6" hlink="hlink" folHlink="folHlink"/>
  <p:sldLayoutIdLst>
    <p:sldLayoutId id="2147483661" r:id="rId1"/>
    <p:sldLayoutId id="2147483662" r:id="rId2"/>
    <p:sldLayoutId id="2147483663" r:id="rId3"/>
    <p:sldLayoutId id="2147483664" r:id="rId4"/>
    <p:sldLayoutId id="2147483665" r:id="rId5"/>
    <p:sldLayoutId id="2147483666" r:id="rId6"/>
    <p:sldLayoutId id="2147483667" r:id="rId7"/>
    <p:sldLayoutId id="2147483668" r:id="rId8"/>
    <p:sldLayoutId id="2147483669" r:id="rId9"/>
    <p:sldLayoutId id="2147483670" r:id="rId10"/>
    <p:sldLayoutId id="2147483671" r:id="rId11"/>
    <p:sldLayoutId id="2147483672" r:id="rId12"/>
    <p:sldLayoutId id="2147483673" r:id="rId13"/>
    <p:sldLayoutId id="2147483674" r:id="rId14"/>
    <p:sldLayoutId id="2147483675" r:id="rId15"/>
    <p:sldLayoutId id="2147483676" r:id="rId16"/>
  </p:sldLayoutIdLst>
  <p:txStyles>
    <p:titleStyle>
      <a:lvl1pPr algn="l" defTabSz="457200" rtl="0" eaLnBrk="1" latinLnBrk="0" hangingPunct="1">
        <a:spcBef>
          <a:spcPct val="0"/>
        </a:spcBef>
        <a:buNone/>
        <a:defRPr sz="3600" kern="1200">
          <a:solidFill>
            <a:schemeClr val="tx1">
              <a:lumMod val="85000"/>
              <a:lumOff val="15000"/>
            </a:schemeClr>
          </a:solidFill>
          <a:latin typeface="+mj-lt"/>
          <a:ea typeface="+mj-ea"/>
          <a:cs typeface="+mj-cs"/>
        </a:defRPr>
      </a:lvl1pPr>
      <a:lvl2pPr eaLnBrk="1" hangingPunct="1">
        <a:defRPr>
          <a:solidFill>
            <a:schemeClr val="tx2"/>
          </a:solidFill>
        </a:defRPr>
      </a:lvl2pPr>
      <a:lvl3pPr eaLnBrk="1" hangingPunct="1">
        <a:defRPr>
          <a:solidFill>
            <a:schemeClr val="tx2"/>
          </a:solidFill>
        </a:defRPr>
      </a:lvl3pPr>
      <a:lvl4pPr eaLnBrk="1" hangingPunct="1">
        <a:defRPr>
          <a:solidFill>
            <a:schemeClr val="tx2"/>
          </a:solidFill>
        </a:defRPr>
      </a:lvl4pPr>
      <a:lvl5pPr eaLnBrk="1" hangingPunct="1">
        <a:defRPr>
          <a:solidFill>
            <a:schemeClr val="tx2"/>
          </a:solidFill>
        </a:defRPr>
      </a:lvl5pPr>
      <a:lvl6pPr eaLnBrk="1" hangingPunct="1">
        <a:defRPr>
          <a:solidFill>
            <a:schemeClr val="tx2"/>
          </a:solidFill>
        </a:defRPr>
      </a:lvl6pPr>
      <a:lvl7pPr eaLnBrk="1" hangingPunct="1">
        <a:defRPr>
          <a:solidFill>
            <a:schemeClr val="tx2"/>
          </a:solidFill>
        </a:defRPr>
      </a:lvl7pPr>
      <a:lvl8pPr eaLnBrk="1" hangingPunct="1">
        <a:defRPr>
          <a:solidFill>
            <a:schemeClr val="tx2"/>
          </a:solidFill>
        </a:defRPr>
      </a:lvl8pPr>
      <a:lvl9pPr eaLnBrk="1" hangingPunct="1">
        <a:defRPr>
          <a:solidFill>
            <a:schemeClr val="tx2"/>
          </a:solidFill>
        </a:defRPr>
      </a:lvl9pPr>
    </p:titleStyle>
    <p:bodyStyle>
      <a:lvl1pPr marL="342900" indent="-342900" algn="l" defTabSz="457200" rtl="0" eaLnBrk="1" latinLnBrk="0" hangingPunct="1">
        <a:spcBef>
          <a:spcPts val="1000"/>
        </a:spcBef>
        <a:spcAft>
          <a:spcPts val="0"/>
        </a:spcAft>
        <a:buClr>
          <a:schemeClr val="accent1"/>
        </a:buClr>
        <a:buFont typeface="Wingdings 3" charset="2"/>
        <a:buChar char=""/>
        <a:defRPr sz="1800" kern="1200">
          <a:solidFill>
            <a:schemeClr val="tx1">
              <a:lumMod val="75000"/>
              <a:lumOff val="25000"/>
            </a:schemeClr>
          </a:solidFill>
          <a:latin typeface="+mn-lt"/>
          <a:ea typeface="+mn-ea"/>
          <a:cs typeface="+mn-cs"/>
        </a:defRPr>
      </a:lvl1pPr>
      <a:lvl2pPr marL="742950" indent="-285750" algn="l" defTabSz="457200" rtl="0" eaLnBrk="1" latinLnBrk="0" hangingPunct="1">
        <a:spcBef>
          <a:spcPts val="1000"/>
        </a:spcBef>
        <a:spcAft>
          <a:spcPts val="0"/>
        </a:spcAft>
        <a:buClr>
          <a:schemeClr val="accent1"/>
        </a:buClr>
        <a:buFont typeface="Wingdings 3" charset="2"/>
        <a:buChar char=""/>
        <a:defRPr sz="1600" kern="1200">
          <a:solidFill>
            <a:schemeClr val="tx1">
              <a:lumMod val="75000"/>
              <a:lumOff val="25000"/>
            </a:schemeClr>
          </a:solidFill>
          <a:latin typeface="+mn-lt"/>
          <a:ea typeface="+mn-ea"/>
          <a:cs typeface="+mn-cs"/>
        </a:defRPr>
      </a:lvl2pPr>
      <a:lvl3pPr marL="1143000" indent="-228600" algn="l" defTabSz="457200" rtl="0" eaLnBrk="1" latinLnBrk="0" hangingPunct="1">
        <a:spcBef>
          <a:spcPts val="1000"/>
        </a:spcBef>
        <a:spcAft>
          <a:spcPts val="0"/>
        </a:spcAft>
        <a:buClr>
          <a:schemeClr val="accent1"/>
        </a:buClr>
        <a:buFont typeface="Wingdings 3" charset="2"/>
        <a:buChar char=""/>
        <a:defRPr sz="1400" kern="1200">
          <a:solidFill>
            <a:schemeClr val="tx1">
              <a:lumMod val="75000"/>
              <a:lumOff val="25000"/>
            </a:schemeClr>
          </a:solidFill>
          <a:latin typeface="+mn-lt"/>
          <a:ea typeface="+mn-ea"/>
          <a:cs typeface="+mn-cs"/>
        </a:defRPr>
      </a:lvl3pPr>
      <a:lvl4pPr marL="1600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4pPr>
      <a:lvl5pPr marL="20574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5pPr>
      <a:lvl6pPr marL="25146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6pPr>
      <a:lvl7pPr marL="29718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7pPr>
      <a:lvl8pPr marL="34290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8pPr>
      <a:lvl9pPr marL="3886200" indent="-228600" algn="l" defTabSz="457200" rtl="0" eaLnBrk="1" latinLnBrk="0" hangingPunct="1">
        <a:spcBef>
          <a:spcPts val="1000"/>
        </a:spcBef>
        <a:spcAft>
          <a:spcPts val="0"/>
        </a:spcAft>
        <a:buClr>
          <a:schemeClr val="accent1"/>
        </a:buClr>
        <a:buFont typeface="Wingdings 3" charset="2"/>
        <a:buChar char=""/>
        <a:defRPr sz="1200" kern="1200">
          <a:solidFill>
            <a:schemeClr val="tx1">
              <a:lumMod val="75000"/>
              <a:lumOff val="25000"/>
            </a:schemeClr>
          </a:solidFill>
          <a:latin typeface="+mn-lt"/>
          <a:ea typeface="+mn-ea"/>
          <a:cs typeface="+mn-cs"/>
        </a:defRPr>
      </a:lvl9pPr>
    </p:bodyStyle>
    <p:otherStyle>
      <a:defPPr>
        <a:defRPr lang="en-US"/>
      </a:defPPr>
      <a:lvl1pPr marL="0" algn="l" defTabSz="457200" rtl="0" eaLnBrk="1" latinLnBrk="0" hangingPunct="1">
        <a:defRPr sz="1800" kern="1200">
          <a:solidFill>
            <a:schemeClr val="tx1"/>
          </a:solidFill>
          <a:latin typeface="+mn-lt"/>
          <a:ea typeface="+mn-ea"/>
          <a:cs typeface="+mn-cs"/>
        </a:defRPr>
      </a:lvl1pPr>
      <a:lvl2pPr marL="457200" algn="l" defTabSz="457200" rtl="0" eaLnBrk="1" latinLnBrk="0" hangingPunct="1">
        <a:defRPr sz="1800" kern="1200">
          <a:solidFill>
            <a:schemeClr val="tx1"/>
          </a:solidFill>
          <a:latin typeface="+mn-lt"/>
          <a:ea typeface="+mn-ea"/>
          <a:cs typeface="+mn-cs"/>
        </a:defRPr>
      </a:lvl2pPr>
      <a:lvl3pPr marL="914400" algn="l" defTabSz="457200" rtl="0" eaLnBrk="1" latinLnBrk="0" hangingPunct="1">
        <a:defRPr sz="1800" kern="1200">
          <a:solidFill>
            <a:schemeClr val="tx1"/>
          </a:solidFill>
          <a:latin typeface="+mn-lt"/>
          <a:ea typeface="+mn-ea"/>
          <a:cs typeface="+mn-cs"/>
        </a:defRPr>
      </a:lvl3pPr>
      <a:lvl4pPr marL="1371600" algn="l" defTabSz="457200" rtl="0" eaLnBrk="1" latinLnBrk="0" hangingPunct="1">
        <a:defRPr sz="1800" kern="1200">
          <a:solidFill>
            <a:schemeClr val="tx1"/>
          </a:solidFill>
          <a:latin typeface="+mn-lt"/>
          <a:ea typeface="+mn-ea"/>
          <a:cs typeface="+mn-cs"/>
        </a:defRPr>
      </a:lvl4pPr>
      <a:lvl5pPr marL="1828800" algn="l" defTabSz="457200" rtl="0" eaLnBrk="1" latinLnBrk="0" hangingPunct="1">
        <a:defRPr sz="1800" kern="1200">
          <a:solidFill>
            <a:schemeClr val="tx1"/>
          </a:solidFill>
          <a:latin typeface="+mn-lt"/>
          <a:ea typeface="+mn-ea"/>
          <a:cs typeface="+mn-cs"/>
        </a:defRPr>
      </a:lvl5pPr>
      <a:lvl6pPr marL="2286000" algn="l" defTabSz="457200" rtl="0" eaLnBrk="1" latinLnBrk="0" hangingPunct="1">
        <a:defRPr sz="1800" kern="1200">
          <a:solidFill>
            <a:schemeClr val="tx1"/>
          </a:solidFill>
          <a:latin typeface="+mn-lt"/>
          <a:ea typeface="+mn-ea"/>
          <a:cs typeface="+mn-cs"/>
        </a:defRPr>
      </a:lvl6pPr>
      <a:lvl7pPr marL="2743200" algn="l" defTabSz="457200" rtl="0" eaLnBrk="1" latinLnBrk="0" hangingPunct="1">
        <a:defRPr sz="1800" kern="1200">
          <a:solidFill>
            <a:schemeClr val="tx1"/>
          </a:solidFill>
          <a:latin typeface="+mn-lt"/>
          <a:ea typeface="+mn-ea"/>
          <a:cs typeface="+mn-cs"/>
        </a:defRPr>
      </a:lvl7pPr>
      <a:lvl8pPr marL="3200400" algn="l" defTabSz="457200" rtl="0" eaLnBrk="1" latinLnBrk="0" hangingPunct="1">
        <a:defRPr sz="1800" kern="1200">
          <a:solidFill>
            <a:schemeClr val="tx1"/>
          </a:solidFill>
          <a:latin typeface="+mn-lt"/>
          <a:ea typeface="+mn-ea"/>
          <a:cs typeface="+mn-cs"/>
        </a:defRPr>
      </a:lvl8pPr>
      <a:lvl9pPr marL="3657600" algn="l" defTabSz="4572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_rels/slide1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1.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1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7.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1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20.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3.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4.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5.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6.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7.xml.rels><?xml version="1.0" encoding="UTF-8" standalone="yes"?>
<Relationships xmlns="http://schemas.openxmlformats.org/package/2006/relationships"><Relationship Id="rId1" Type="http://schemas.openxmlformats.org/officeDocument/2006/relationships/slideLayout" Target="../slideLayouts/slideLayout4.xml"/></Relationships>
</file>

<file path=ppt/slides/_rels/slide8.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_rels/slide9.xml.rels><?xml version="1.0" encoding="UTF-8" standalone="yes"?>
<Relationships xmlns="http://schemas.openxmlformats.org/package/2006/relationships"><Relationship Id="rId1" Type="http://schemas.openxmlformats.org/officeDocument/2006/relationships/slideLayout" Target="../slideLayouts/slideLayout2.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ctrTitle"/>
          </p:nvPr>
        </p:nvSpPr>
        <p:spPr>
          <a:xfrm>
            <a:off x="2589213" y="592427"/>
            <a:ext cx="8915399" cy="3902299"/>
          </a:xfrm>
        </p:spPr>
        <p:txBody>
          <a:bodyPr>
            <a:noAutofit/>
          </a:bodyPr>
          <a:lstStyle/>
          <a:p>
            <a:r>
              <a:rPr lang="es-CO" b="1" dirty="0" smtClean="0"/>
              <a:t/>
            </a:r>
            <a:br>
              <a:rPr lang="es-CO" b="1" dirty="0" smtClean="0"/>
            </a:br>
            <a:r>
              <a:rPr lang="es-CO" b="1" dirty="0"/>
              <a:t/>
            </a:r>
            <a:br>
              <a:rPr lang="es-CO" b="1" dirty="0"/>
            </a:br>
            <a:r>
              <a:rPr lang="es-CO" b="1" dirty="0" smtClean="0"/>
              <a:t>El ordenamiento del territorio alrededor del agua: política de Estado</a:t>
            </a:r>
            <a:br>
              <a:rPr lang="es-CO" b="1" dirty="0" smtClean="0"/>
            </a:br>
            <a:endParaRPr lang="es-CO" b="1" dirty="0"/>
          </a:p>
        </p:txBody>
      </p:sp>
      <p:sp>
        <p:nvSpPr>
          <p:cNvPr id="3" name="Subtítulo 2"/>
          <p:cNvSpPr>
            <a:spLocks noGrp="1"/>
          </p:cNvSpPr>
          <p:nvPr>
            <p:ph type="subTitle" idx="1"/>
          </p:nvPr>
        </p:nvSpPr>
        <p:spPr/>
        <p:txBody>
          <a:bodyPr>
            <a:normAutofit fontScale="92500" lnSpcReduction="20000"/>
          </a:bodyPr>
          <a:lstStyle/>
          <a:p>
            <a:r>
              <a:rPr lang="es-CO" sz="4000" b="1" dirty="0" smtClean="0"/>
              <a:t>Erwing Rodríguez-Salah, MBA</a:t>
            </a:r>
          </a:p>
          <a:p>
            <a:r>
              <a:rPr lang="es-CO" sz="4000" dirty="0" smtClean="0"/>
              <a:t>Defensor del agua y los páramos</a:t>
            </a:r>
            <a:endParaRPr lang="es-CO" sz="4000" dirty="0"/>
          </a:p>
        </p:txBody>
      </p:sp>
    </p:spTree>
    <p:extLst>
      <p:ext uri="{BB962C8B-B14F-4D97-AF65-F5344CB8AC3E}">
        <p14:creationId xmlns:p14="http://schemas.microsoft.com/office/powerpoint/2010/main" val="811856317"/>
      </p:ext>
    </p:extLst>
  </p:cSld>
  <p:clrMapOvr>
    <a:masterClrMapping/>
  </p:clrMapOvr>
</p:sld>
</file>

<file path=ppt/slides/slide1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a:xfrm>
            <a:off x="2592925" y="1262129"/>
            <a:ext cx="8911687" cy="1107583"/>
          </a:xfrm>
        </p:spPr>
        <p:txBody>
          <a:bodyPr/>
          <a:lstStyle/>
          <a:p>
            <a:r>
              <a:rPr lang="es-CO" b="1" dirty="0" smtClean="0"/>
              <a:t>Dicotomía: Minería </a:t>
            </a:r>
            <a:r>
              <a:rPr lang="es-CO" b="1" dirty="0" smtClean="0"/>
              <a:t>Vs. Demandas</a:t>
            </a:r>
            <a:endParaRPr lang="es-CO" b="1" dirty="0"/>
          </a:p>
        </p:txBody>
      </p:sp>
      <p:sp>
        <p:nvSpPr>
          <p:cNvPr id="3" name="Marcador de contenido 2"/>
          <p:cNvSpPr>
            <a:spLocks noGrp="1"/>
          </p:cNvSpPr>
          <p:nvPr>
            <p:ph idx="1"/>
          </p:nvPr>
        </p:nvSpPr>
        <p:spPr>
          <a:xfrm>
            <a:off x="2589212" y="2949262"/>
            <a:ext cx="8915400" cy="2961960"/>
          </a:xfrm>
        </p:spPr>
        <p:txBody>
          <a:bodyPr/>
          <a:lstStyle/>
          <a:p>
            <a:pPr algn="just"/>
            <a:r>
              <a:rPr lang="es-CO" dirty="0" smtClean="0"/>
              <a:t>Con la firma de TLC y Acuerdos bilaterales de inversión los gobiernos se han encargado de generar una </a:t>
            </a:r>
            <a:r>
              <a:rPr lang="es-CO" dirty="0" smtClean="0"/>
              <a:t>nueva dicotomía </a:t>
            </a:r>
            <a:r>
              <a:rPr lang="es-CO" dirty="0" smtClean="0"/>
              <a:t>para el </a:t>
            </a:r>
            <a:r>
              <a:rPr lang="es-CO" dirty="0" smtClean="0"/>
              <a:t>Estado colombiano.</a:t>
            </a:r>
            <a:endParaRPr lang="es-CO" dirty="0" smtClean="0"/>
          </a:p>
          <a:p>
            <a:pPr algn="just"/>
            <a:r>
              <a:rPr lang="es-CO" dirty="0" smtClean="0"/>
              <a:t>O se permite el saqueo de nuestros recursos o nos exponemos a demandas </a:t>
            </a:r>
            <a:r>
              <a:rPr lang="es-CO" dirty="0" err="1" smtClean="0"/>
              <a:t>estratósféricas</a:t>
            </a:r>
            <a:r>
              <a:rPr lang="es-CO" dirty="0" smtClean="0"/>
              <a:t> en los tribunales internacionales.</a:t>
            </a:r>
          </a:p>
          <a:p>
            <a:pPr algn="just"/>
            <a:r>
              <a:rPr lang="es-CO" dirty="0" smtClean="0"/>
              <a:t>Tribunales de arbitramento </a:t>
            </a:r>
            <a:r>
              <a:rPr lang="es-CO" dirty="0" smtClean="0"/>
              <a:t>internacional, como CIADI del BM.</a:t>
            </a:r>
            <a:endParaRPr lang="es-CO" dirty="0" smtClean="0"/>
          </a:p>
          <a:p>
            <a:pPr algn="just"/>
            <a:r>
              <a:rPr lang="es-CO" dirty="0" smtClean="0"/>
              <a:t>Mecanismos de Solución de Conflictos Inversionista-Estado (</a:t>
            </a:r>
            <a:r>
              <a:rPr lang="es-CO" dirty="0" smtClean="0"/>
              <a:t>SCI)</a:t>
            </a:r>
            <a:endParaRPr lang="es-CO" dirty="0"/>
          </a:p>
        </p:txBody>
      </p:sp>
    </p:spTree>
    <p:extLst>
      <p:ext uri="{BB962C8B-B14F-4D97-AF65-F5344CB8AC3E}">
        <p14:creationId xmlns:p14="http://schemas.microsoft.com/office/powerpoint/2010/main" val="4249952025"/>
      </p:ext>
    </p:extLst>
  </p:cSld>
  <p:clrMapOvr>
    <a:masterClrMapping/>
  </p:clrMapOvr>
</p:sld>
</file>

<file path=ppt/slides/slide1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CO" b="1" dirty="0" smtClean="0"/>
              <a:t>Dicotomía conflicto ambiental-minero</a:t>
            </a:r>
            <a:endParaRPr lang="es-CO" b="1" dirty="0"/>
          </a:p>
        </p:txBody>
      </p:sp>
      <p:sp>
        <p:nvSpPr>
          <p:cNvPr id="3" name="Marcador de contenido 2"/>
          <p:cNvSpPr>
            <a:spLocks noGrp="1"/>
          </p:cNvSpPr>
          <p:nvPr>
            <p:ph sz="half" idx="1"/>
          </p:nvPr>
        </p:nvSpPr>
        <p:spPr/>
        <p:txBody>
          <a:bodyPr>
            <a:normAutofit fontScale="92500" lnSpcReduction="10000"/>
          </a:bodyPr>
          <a:lstStyle/>
          <a:p>
            <a:r>
              <a:rPr lang="es-CO" b="1" dirty="0" smtClean="0"/>
              <a:t>QUERER </a:t>
            </a:r>
          </a:p>
          <a:p>
            <a:r>
              <a:rPr lang="es-CO" b="1" dirty="0" smtClean="0"/>
              <a:t>VISIÓN MINERA</a:t>
            </a:r>
          </a:p>
          <a:p>
            <a:r>
              <a:rPr lang="es-CO" dirty="0" smtClean="0"/>
              <a:t>Gobiernos anteriores (Uribe-Santos-Duque) y multinacionales mineras.</a:t>
            </a:r>
          </a:p>
          <a:p>
            <a:r>
              <a:rPr lang="es-CO" dirty="0" smtClean="0"/>
              <a:t>Explotación minera en nuestros páramos y sus ecosistemas circunvecinos. </a:t>
            </a:r>
          </a:p>
          <a:p>
            <a:r>
              <a:rPr lang="es-CO" b="1" dirty="0" smtClean="0"/>
              <a:t>Delimitaciones de páramos exprés político-mineras  </a:t>
            </a:r>
            <a:r>
              <a:rPr lang="es-CO" dirty="0" smtClean="0"/>
              <a:t>sin estudios científicos suficientes y pertinentes, en favorecimiento de los intereses mineros. </a:t>
            </a:r>
            <a:r>
              <a:rPr lang="es-CO" b="1" dirty="0" smtClean="0"/>
              <a:t>  </a:t>
            </a:r>
          </a:p>
          <a:p>
            <a:endParaRPr lang="es-CO" b="1" dirty="0"/>
          </a:p>
        </p:txBody>
      </p:sp>
      <p:sp>
        <p:nvSpPr>
          <p:cNvPr id="4" name="Marcador de contenido 3"/>
          <p:cNvSpPr>
            <a:spLocks noGrp="1"/>
          </p:cNvSpPr>
          <p:nvPr>
            <p:ph sz="half" idx="2"/>
          </p:nvPr>
        </p:nvSpPr>
        <p:spPr/>
        <p:txBody>
          <a:bodyPr>
            <a:normAutofit fontScale="92500" lnSpcReduction="10000"/>
          </a:bodyPr>
          <a:lstStyle/>
          <a:p>
            <a:r>
              <a:rPr lang="es-CO" b="1" dirty="0" smtClean="0"/>
              <a:t>DEBER SER</a:t>
            </a:r>
          </a:p>
          <a:p>
            <a:r>
              <a:rPr lang="es-CO" b="1" dirty="0" smtClean="0"/>
              <a:t>VISIÓN CONSERVACIONISTA</a:t>
            </a:r>
          </a:p>
          <a:p>
            <a:r>
              <a:rPr lang="es-CO" dirty="0" smtClean="0"/>
              <a:t>Movimientos sociales organizados.</a:t>
            </a:r>
          </a:p>
          <a:p>
            <a:r>
              <a:rPr lang="es-CO" dirty="0" smtClean="0"/>
              <a:t>Protección y conservación de los ecosistemas paramunos bajo un concepto de integralidad. </a:t>
            </a:r>
            <a:r>
              <a:rPr lang="es-CO" dirty="0"/>
              <a:t>Principal producto ecosistémico: agua.</a:t>
            </a:r>
          </a:p>
          <a:p>
            <a:r>
              <a:rPr lang="es-CO" dirty="0" smtClean="0"/>
              <a:t>No a la explotación minera en páramos y sus ECC.</a:t>
            </a:r>
          </a:p>
          <a:p>
            <a:r>
              <a:rPr lang="es-CO" dirty="0" smtClean="0"/>
              <a:t>Delimitaciones técnico-científico de páramos. </a:t>
            </a:r>
          </a:p>
          <a:p>
            <a:r>
              <a:rPr lang="es-CO" b="1" dirty="0" smtClean="0"/>
              <a:t>Gobierno </a:t>
            </a:r>
            <a:r>
              <a:rPr lang="es-CO" b="1" dirty="0" err="1" smtClean="0"/>
              <a:t>Petro</a:t>
            </a:r>
            <a:r>
              <a:rPr lang="es-CO" b="1" dirty="0" smtClean="0"/>
              <a:t>. </a:t>
            </a:r>
            <a:endParaRPr lang="es-CO" b="1" dirty="0"/>
          </a:p>
        </p:txBody>
      </p:sp>
    </p:spTree>
    <p:extLst>
      <p:ext uri="{BB962C8B-B14F-4D97-AF65-F5344CB8AC3E}">
        <p14:creationId xmlns:p14="http://schemas.microsoft.com/office/powerpoint/2010/main" val="3371194815"/>
      </p:ext>
    </p:extLst>
  </p:cSld>
  <p:clrMapOvr>
    <a:masterClrMapping/>
  </p:clrMapOvr>
</p:sld>
</file>

<file path=ppt/slides/slide1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fontScale="90000"/>
          </a:bodyPr>
          <a:lstStyle/>
          <a:p>
            <a:r>
              <a:rPr lang="es-CO" b="1" dirty="0" smtClean="0"/>
              <a:t>Dicotomía:</a:t>
            </a:r>
            <a:br>
              <a:rPr lang="es-CO" b="1" dirty="0" smtClean="0"/>
            </a:br>
            <a:r>
              <a:rPr lang="es-CO" b="1" dirty="0" smtClean="0"/>
              <a:t>Visión Minera Vs. Visión conservacionista</a:t>
            </a:r>
            <a:endParaRPr lang="es-CO" b="1" dirty="0"/>
          </a:p>
        </p:txBody>
      </p:sp>
      <p:sp>
        <p:nvSpPr>
          <p:cNvPr id="3" name="Marcador de contenido 2"/>
          <p:cNvSpPr>
            <a:spLocks noGrp="1"/>
          </p:cNvSpPr>
          <p:nvPr>
            <p:ph idx="1"/>
          </p:nvPr>
        </p:nvSpPr>
        <p:spPr/>
        <p:txBody>
          <a:bodyPr/>
          <a:lstStyle/>
          <a:p>
            <a:r>
              <a:rPr lang="es-CO" b="1" dirty="0" smtClean="0"/>
              <a:t>Gobiernos anteriores a Petro (Uribe – Santos – </a:t>
            </a:r>
            <a:r>
              <a:rPr lang="es-CO" b="1" dirty="0" smtClean="0"/>
              <a:t>Duque):</a:t>
            </a:r>
            <a:endParaRPr lang="es-CO" b="1" dirty="0" smtClean="0"/>
          </a:p>
          <a:p>
            <a:r>
              <a:rPr lang="es-CO" dirty="0" err="1" smtClean="0"/>
              <a:t>Extractivismo</a:t>
            </a:r>
            <a:r>
              <a:rPr lang="es-CO" dirty="0" smtClean="0"/>
              <a:t> alcanzó gran preponderancia</a:t>
            </a:r>
          </a:p>
          <a:p>
            <a:r>
              <a:rPr lang="es-CO" dirty="0" smtClean="0"/>
              <a:t>Gobiernos subordinados a una visión minera, alinearon el aparato estatal para tal fin y, con mayorías en el Congreso de la República, se legisló en la misma dirección. </a:t>
            </a:r>
            <a:r>
              <a:rPr lang="es-CO" b="1" dirty="0" smtClean="0"/>
              <a:t>Visión minera del Estado.</a:t>
            </a:r>
          </a:p>
          <a:p>
            <a:r>
              <a:rPr lang="es-CO" b="1" dirty="0" smtClean="0"/>
              <a:t>Gobierno </a:t>
            </a:r>
            <a:r>
              <a:rPr lang="es-CO" b="1" dirty="0" smtClean="0"/>
              <a:t>Petro</a:t>
            </a:r>
            <a:endParaRPr lang="es-CO" b="1" dirty="0" smtClean="0"/>
          </a:p>
          <a:p>
            <a:r>
              <a:rPr lang="es-CO" b="1" dirty="0" smtClean="0"/>
              <a:t>Visión conservacionista del Estado. </a:t>
            </a:r>
          </a:p>
          <a:p>
            <a:r>
              <a:rPr lang="es-CO" dirty="0" smtClean="0"/>
              <a:t>Reto Petro: “desminar el territorio y el aparato estatal colombianos”.</a:t>
            </a:r>
          </a:p>
          <a:p>
            <a:endParaRPr lang="es-CO" dirty="0"/>
          </a:p>
        </p:txBody>
      </p:sp>
    </p:spTree>
    <p:extLst>
      <p:ext uri="{BB962C8B-B14F-4D97-AF65-F5344CB8AC3E}">
        <p14:creationId xmlns:p14="http://schemas.microsoft.com/office/powerpoint/2010/main" val="1318753397"/>
      </p:ext>
    </p:extLst>
  </p:cSld>
  <p:clrMapOvr>
    <a:masterClrMapping/>
  </p:clrMapOvr>
</p:sld>
</file>

<file path=ppt/slides/slide1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CO" b="1" dirty="0" smtClean="0"/>
              <a:t>Estudio Nacional del Agua (ENA) 2022</a:t>
            </a:r>
            <a:endParaRPr lang="es-CO" b="1" dirty="0"/>
          </a:p>
        </p:txBody>
      </p:sp>
      <p:sp>
        <p:nvSpPr>
          <p:cNvPr id="3" name="Marcador de contenido 2"/>
          <p:cNvSpPr>
            <a:spLocks noGrp="1"/>
          </p:cNvSpPr>
          <p:nvPr>
            <p:ph idx="1"/>
          </p:nvPr>
        </p:nvSpPr>
        <p:spPr/>
        <p:txBody>
          <a:bodyPr/>
          <a:lstStyle/>
          <a:p>
            <a:pPr algn="just"/>
            <a:r>
              <a:rPr lang="es-CO" dirty="0" smtClean="0"/>
              <a:t>Otro </a:t>
            </a:r>
            <a:r>
              <a:rPr lang="es-CO" dirty="0"/>
              <a:t>argumento muy válido para el ordenamiento alrededor del agua, propuesto por el actual gobierno, como primer eje de transformación en su plan nacional de desarrollo</a:t>
            </a:r>
            <a:r>
              <a:rPr lang="es-CO" dirty="0" smtClean="0"/>
              <a:t>. </a:t>
            </a:r>
          </a:p>
          <a:p>
            <a:pPr algn="just"/>
            <a:r>
              <a:rPr lang="es-CO" dirty="0" smtClean="0"/>
              <a:t>“Dada </a:t>
            </a:r>
            <a:r>
              <a:rPr lang="es-CO" dirty="0"/>
              <a:t>la importancia del sistema glaciar colombiano como indicador de cambio climático en la zona ecuatorial, así como la dinámica hídrica en la alta montaña colombiana que aporta gran parte del agua que demanda la población, es preciso mantener y expandir los sistemas y redes de monitoreo, dada la diversidad geográfica de la alta montaña, con el fin comprender las relaciones hídricas, más que todo entre el páramo y el bosque </a:t>
            </a:r>
            <a:r>
              <a:rPr lang="es-CO" dirty="0" err="1" smtClean="0"/>
              <a:t>altoandino</a:t>
            </a:r>
            <a:r>
              <a:rPr lang="es-CO" dirty="0" smtClean="0"/>
              <a:t>”.  ENA-2022</a:t>
            </a:r>
            <a:endParaRPr lang="es-CO" dirty="0"/>
          </a:p>
          <a:p>
            <a:pPr algn="just"/>
            <a:r>
              <a:rPr lang="es-CO" dirty="0" smtClean="0"/>
              <a:t>Importancia de los estudios hidrológicos e hidrogeológicos.</a:t>
            </a:r>
            <a:endParaRPr lang="es-CO" dirty="0"/>
          </a:p>
          <a:p>
            <a:pPr marL="0" indent="0" algn="just">
              <a:buNone/>
            </a:pPr>
            <a:endParaRPr lang="es-CO" dirty="0"/>
          </a:p>
        </p:txBody>
      </p:sp>
    </p:spTree>
    <p:extLst>
      <p:ext uri="{BB962C8B-B14F-4D97-AF65-F5344CB8AC3E}">
        <p14:creationId xmlns:p14="http://schemas.microsoft.com/office/powerpoint/2010/main" val="1341826927"/>
      </p:ext>
    </p:extLst>
  </p:cSld>
  <p:clrMapOvr>
    <a:masterClrMapping/>
  </p:clrMapOvr>
</p:sld>
</file>

<file path=ppt/slides/slide1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CO" b="1" dirty="0" smtClean="0"/>
              <a:t>Estudio Nacional del Agua (ENA) 2022</a:t>
            </a:r>
            <a:endParaRPr lang="es-CO" b="1" dirty="0"/>
          </a:p>
        </p:txBody>
      </p:sp>
      <p:sp>
        <p:nvSpPr>
          <p:cNvPr id="3" name="Marcador de contenido 2"/>
          <p:cNvSpPr>
            <a:spLocks noGrp="1"/>
          </p:cNvSpPr>
          <p:nvPr>
            <p:ph idx="1"/>
          </p:nvPr>
        </p:nvSpPr>
        <p:spPr>
          <a:xfrm>
            <a:off x="2589212" y="2459864"/>
            <a:ext cx="8915400" cy="3451357"/>
          </a:xfrm>
        </p:spPr>
        <p:txBody>
          <a:bodyPr/>
          <a:lstStyle/>
          <a:p>
            <a:pPr algn="just"/>
            <a:r>
              <a:rPr lang="es-CO" dirty="0" smtClean="0"/>
              <a:t>“La </a:t>
            </a:r>
            <a:r>
              <a:rPr lang="es-CO" dirty="0"/>
              <a:t>información reportada sobre nuevos estudios hidrogeológicos adelantados en jurisdicción de las respectivas entidades ambientales  es escasa, lo que evidencia la falta de gestión que adelantan en el tema de aguas </a:t>
            </a:r>
            <a:r>
              <a:rPr lang="es-CO" dirty="0" smtClean="0"/>
              <a:t>subterráneas. El </a:t>
            </a:r>
            <a:r>
              <a:rPr lang="es-CO" dirty="0"/>
              <a:t>país tiene la necesidad de acelerar las estrategias para mejorar la información sobre aguas subterráneas con la articulación de </a:t>
            </a:r>
            <a:r>
              <a:rPr lang="es-CO" dirty="0" smtClean="0"/>
              <a:t>entidades</a:t>
            </a:r>
            <a:r>
              <a:rPr lang="es-CO" dirty="0"/>
              <a:t>; se requiere construir Modelos Hidrogeológicos Conceptuales (MHC) de los sistemas acuíferos </a:t>
            </a:r>
            <a:r>
              <a:rPr lang="es-CO" dirty="0" smtClean="0"/>
              <a:t>existentes”.   ENA-2022</a:t>
            </a:r>
          </a:p>
          <a:p>
            <a:pPr algn="just"/>
            <a:r>
              <a:rPr lang="es-CO" dirty="0" smtClean="0"/>
              <a:t>“Las </a:t>
            </a:r>
            <a:r>
              <a:rPr lang="es-CO" dirty="0"/>
              <a:t>interacciones entre aguas subterráneas y superficiales son </a:t>
            </a:r>
            <a:r>
              <a:rPr lang="es-CO" dirty="0" smtClean="0"/>
              <a:t>complejas.</a:t>
            </a:r>
            <a:r>
              <a:rPr lang="es-CO" dirty="0"/>
              <a:t> </a:t>
            </a:r>
            <a:r>
              <a:rPr lang="es-CO" dirty="0" smtClean="0"/>
              <a:t>El </a:t>
            </a:r>
            <a:r>
              <a:rPr lang="es-CO" dirty="0"/>
              <a:t>agua subterránea es el componente más desconocido del ciclo del </a:t>
            </a:r>
            <a:r>
              <a:rPr lang="es-CO" dirty="0" smtClean="0"/>
              <a:t>agua”.  ENA-2022</a:t>
            </a:r>
            <a:endParaRPr lang="es-CO" dirty="0"/>
          </a:p>
        </p:txBody>
      </p:sp>
    </p:spTree>
    <p:extLst>
      <p:ext uri="{BB962C8B-B14F-4D97-AF65-F5344CB8AC3E}">
        <p14:creationId xmlns:p14="http://schemas.microsoft.com/office/powerpoint/2010/main" val="1684886425"/>
      </p:ext>
    </p:extLst>
  </p:cSld>
  <p:clrMapOvr>
    <a:masterClrMapping/>
  </p:clrMapOvr>
</p:sld>
</file>

<file path=ppt/slides/slide1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CO" b="1" dirty="0" smtClean="0"/>
              <a:t>Estudio Nacional del Agua (ENA) 2022</a:t>
            </a:r>
            <a:endParaRPr lang="es-CO" b="1" dirty="0"/>
          </a:p>
        </p:txBody>
      </p:sp>
      <p:sp>
        <p:nvSpPr>
          <p:cNvPr id="3" name="Marcador de contenido 2"/>
          <p:cNvSpPr>
            <a:spLocks noGrp="1"/>
          </p:cNvSpPr>
          <p:nvPr>
            <p:ph idx="1"/>
          </p:nvPr>
        </p:nvSpPr>
        <p:spPr/>
        <p:txBody>
          <a:bodyPr/>
          <a:lstStyle/>
          <a:p>
            <a:pPr algn="just"/>
            <a:r>
              <a:rPr lang="es-CO" dirty="0"/>
              <a:t>El ENA-2022 ilustra “como en la mayoría de las cuencas hidrográficas, las aguas subterráneas y superficiales están conectadas hidráulicamente: los ríos recargan los acuíferos o estos últimos proporcionan un caudal base a los ríos. Humedales y lagos también suelen tener algún vínculo con los acuíferos. Comprender esta conectividad de manera adecuada es fundamental para una gestión eficaz de los recursos hídricos. El tipo de conexión entre aguas superficiales y subterráneas cambia con frecuencia tanto en el espacio como en el tiempo. Por ejemplo, un río que en la parte alta de una cuenca recarga un acuífero puede, a su vez, ser alimentado por aguas subterráneas en la parte baja de la </a:t>
            </a:r>
            <a:r>
              <a:rPr lang="es-CO" dirty="0" smtClean="0"/>
              <a:t>cuenca”</a:t>
            </a:r>
            <a:endParaRPr lang="es-CO" dirty="0"/>
          </a:p>
        </p:txBody>
      </p:sp>
    </p:spTree>
    <p:extLst>
      <p:ext uri="{BB962C8B-B14F-4D97-AF65-F5344CB8AC3E}">
        <p14:creationId xmlns:p14="http://schemas.microsoft.com/office/powerpoint/2010/main" val="3643805157"/>
      </p:ext>
    </p:extLst>
  </p:cSld>
  <p:clrMapOvr>
    <a:masterClrMapping/>
  </p:clrMapOvr>
</p:sld>
</file>

<file path=ppt/slides/slide1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CO" b="1" dirty="0" smtClean="0"/>
              <a:t>Estudio Nacional del Agua (ENA) 2022</a:t>
            </a:r>
            <a:endParaRPr lang="es-CO" b="1" dirty="0"/>
          </a:p>
        </p:txBody>
      </p:sp>
      <p:sp>
        <p:nvSpPr>
          <p:cNvPr id="3" name="Marcador de contenido 2"/>
          <p:cNvSpPr>
            <a:spLocks noGrp="1"/>
          </p:cNvSpPr>
          <p:nvPr>
            <p:ph idx="1"/>
          </p:nvPr>
        </p:nvSpPr>
        <p:spPr/>
        <p:txBody>
          <a:bodyPr/>
          <a:lstStyle/>
          <a:p>
            <a:pPr algn="just"/>
            <a:r>
              <a:rPr lang="es-CO" dirty="0"/>
              <a:t>En Hidrología isotópica, importante herramienta complementaria para comprender mejor los factores ambientales que rigen las complejas interacciones y conexiones entre aguas subterráneas y superficiales,  Colombia tiene otra gran  debilidad. </a:t>
            </a:r>
          </a:p>
          <a:p>
            <a:pPr algn="just"/>
            <a:r>
              <a:rPr lang="es-CO" dirty="0" smtClean="0"/>
              <a:t>“El </a:t>
            </a:r>
            <a:r>
              <a:rPr lang="es-CO" dirty="0"/>
              <a:t>ENA 2022 se constituye en otro argumento muy  válido, a manera de justificación,  para el ordenamiento alrededor del agua (propuesto por el actual gobierno, como primer eje de transformación en su plan nacional de desarrollo), y dada  su importancia y trascendencia debería convertirse en política de Estado, no sólo en bandera de la actual </a:t>
            </a:r>
            <a:r>
              <a:rPr lang="es-CO" dirty="0" smtClean="0"/>
              <a:t>administración”.</a:t>
            </a:r>
          </a:p>
          <a:p>
            <a:pPr marL="0" indent="0" algn="just">
              <a:buNone/>
            </a:pPr>
            <a:r>
              <a:rPr lang="es-CO" dirty="0"/>
              <a:t> </a:t>
            </a:r>
            <a:r>
              <a:rPr lang="es-CO" dirty="0" smtClean="0"/>
              <a:t>     E.R-S. </a:t>
            </a:r>
            <a:endParaRPr lang="es-CO" dirty="0"/>
          </a:p>
          <a:p>
            <a:pPr marL="0" indent="0" algn="just">
              <a:buNone/>
            </a:pPr>
            <a:endParaRPr lang="es-CO" dirty="0"/>
          </a:p>
        </p:txBody>
      </p:sp>
    </p:spTree>
    <p:extLst>
      <p:ext uri="{BB962C8B-B14F-4D97-AF65-F5344CB8AC3E}">
        <p14:creationId xmlns:p14="http://schemas.microsoft.com/office/powerpoint/2010/main" val="999226199"/>
      </p:ext>
    </p:extLst>
  </p:cSld>
  <p:clrMapOvr>
    <a:masterClrMapping/>
  </p:clrMapOvr>
</p:sld>
</file>

<file path=ppt/slides/slide1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rmAutofit/>
          </a:bodyPr>
          <a:lstStyle/>
          <a:p>
            <a:r>
              <a:rPr lang="es-CO" b="1" dirty="0" smtClean="0"/>
              <a:t>Retos del gobierno Petro</a:t>
            </a:r>
            <a:endParaRPr lang="es-CO" b="1" dirty="0"/>
          </a:p>
        </p:txBody>
      </p:sp>
      <p:sp>
        <p:nvSpPr>
          <p:cNvPr id="3" name="Marcador de contenido 2"/>
          <p:cNvSpPr>
            <a:spLocks noGrp="1"/>
          </p:cNvSpPr>
          <p:nvPr>
            <p:ph idx="1"/>
          </p:nvPr>
        </p:nvSpPr>
        <p:spPr/>
        <p:txBody>
          <a:bodyPr>
            <a:normAutofit fontScale="25000" lnSpcReduction="20000"/>
          </a:bodyPr>
          <a:lstStyle/>
          <a:p>
            <a:pPr algn="just"/>
            <a:r>
              <a:rPr lang="es-CO" sz="8000" dirty="0" smtClean="0"/>
              <a:t>Implementar efectivamente su política del ordenamiento del territorio alrededor del agua de su PND. </a:t>
            </a:r>
          </a:p>
          <a:p>
            <a:pPr algn="just"/>
            <a:r>
              <a:rPr lang="es-CO" sz="8000" dirty="0" smtClean="0"/>
              <a:t>“Desminar” el territorio y el aparato estatal colombianos, de los proyectos de minería que atenten contra el agua y los ecosistemas vitales y estratégicos del país; y de las entidades y/o funcionarios que siguen anquilosados y que parecen estar “Institucionalizados” aún en la visión cortoplacista minera de los gobiernos anteriores.</a:t>
            </a:r>
          </a:p>
          <a:p>
            <a:pPr algn="just"/>
            <a:r>
              <a:rPr lang="es-CO" sz="8000" dirty="0" smtClean="0"/>
              <a:t>“Se debe privilegiar el agua por encima de la minería”. Presidente Petro</a:t>
            </a:r>
          </a:p>
          <a:p>
            <a:pPr algn="just"/>
            <a:r>
              <a:rPr lang="es-CO" sz="8000" dirty="0" smtClean="0"/>
              <a:t>“Solucionar el conflicto ambiental-minero, suscitado alrededor de los proyectos de megaminería, en el </a:t>
            </a:r>
            <a:r>
              <a:rPr lang="es-CO" sz="8000" b="1" dirty="0" smtClean="0"/>
              <a:t>campo político </a:t>
            </a:r>
            <a:r>
              <a:rPr lang="es-CO" sz="8000" dirty="0" smtClean="0"/>
              <a:t>y no en el </a:t>
            </a:r>
            <a:r>
              <a:rPr lang="es-CO" sz="8000" b="1" dirty="0" smtClean="0"/>
              <a:t>campo jurídico, </a:t>
            </a:r>
            <a:r>
              <a:rPr lang="es-CO" sz="8000" dirty="0"/>
              <a:t>como tuvimos que hacer en las anteriores administraciones</a:t>
            </a:r>
            <a:r>
              <a:rPr lang="es-CO" sz="8000" dirty="0" smtClean="0"/>
              <a:t>, acudiendo a los estrados judiciales para hacer valer nuestros derechos, como pasó con la hoy emblemática tutela que dio origen a la S. T-361 (2017) de la Corte Constitucional”.</a:t>
            </a:r>
            <a:endParaRPr lang="es-CO" sz="8000" b="1" dirty="0"/>
          </a:p>
          <a:p>
            <a:pPr algn="just"/>
            <a:endParaRPr lang="es-CO" b="1" dirty="0" smtClean="0"/>
          </a:p>
          <a:p>
            <a:pPr marL="0" indent="0" algn="just">
              <a:buNone/>
            </a:pPr>
            <a:r>
              <a:rPr lang="es-CO" b="1" dirty="0"/>
              <a:t> </a:t>
            </a:r>
            <a:endParaRPr lang="es-CO" b="1" dirty="0"/>
          </a:p>
        </p:txBody>
      </p:sp>
    </p:spTree>
    <p:extLst>
      <p:ext uri="{BB962C8B-B14F-4D97-AF65-F5344CB8AC3E}">
        <p14:creationId xmlns:p14="http://schemas.microsoft.com/office/powerpoint/2010/main" val="3441613618"/>
      </p:ext>
    </p:extLst>
  </p:cSld>
  <p:clrMapOvr>
    <a:masterClrMapping/>
  </p:clrMapOvr>
</p:sld>
</file>

<file path=ppt/slides/slide1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CO" b="1" dirty="0" smtClean="0"/>
              <a:t>Referencias</a:t>
            </a:r>
            <a:r>
              <a:rPr lang="es-CO" dirty="0" smtClean="0"/>
              <a:t>  </a:t>
            </a:r>
            <a:endParaRPr lang="es-CO" dirty="0"/>
          </a:p>
        </p:txBody>
      </p:sp>
      <p:sp>
        <p:nvSpPr>
          <p:cNvPr id="3" name="Marcador de contenido 2"/>
          <p:cNvSpPr>
            <a:spLocks noGrp="1"/>
          </p:cNvSpPr>
          <p:nvPr>
            <p:ph idx="1"/>
          </p:nvPr>
        </p:nvSpPr>
        <p:spPr/>
        <p:txBody>
          <a:bodyPr>
            <a:normAutofit fontScale="92500" lnSpcReduction="20000"/>
          </a:bodyPr>
          <a:lstStyle/>
          <a:p>
            <a:r>
              <a:rPr lang="es-CO" sz="1900" b="1" dirty="0" smtClean="0"/>
              <a:t>Visión la Revista Latinoamericana. </a:t>
            </a:r>
            <a:endParaRPr lang="es-CO" sz="1900" b="1" dirty="0" smtClean="0"/>
          </a:p>
          <a:p>
            <a:r>
              <a:rPr lang="es-CO" sz="1900" dirty="0" smtClean="0"/>
              <a:t>ENA </a:t>
            </a:r>
            <a:r>
              <a:rPr lang="es-CO" sz="1900" dirty="0"/>
              <a:t>2022: otra justificación para el ordenamiento del territorio alrededor del agua, propuesta del actual </a:t>
            </a:r>
            <a:r>
              <a:rPr lang="es-CO" sz="1900" dirty="0" smtClean="0"/>
              <a:t>gobierno Petro. </a:t>
            </a:r>
          </a:p>
          <a:p>
            <a:r>
              <a:rPr lang="es-CO" sz="1900" dirty="0" smtClean="0"/>
              <a:t>Segmento </a:t>
            </a:r>
            <a:r>
              <a:rPr lang="es-CO" sz="1900" dirty="0"/>
              <a:t>del aparato estatal aún prefiere rechazar visión conservacionista ambiental, por no renunciar a la visión minera y sus particulares </a:t>
            </a:r>
            <a:r>
              <a:rPr lang="es-CO" sz="1900" dirty="0" smtClean="0"/>
              <a:t>intereses. </a:t>
            </a:r>
          </a:p>
          <a:p>
            <a:r>
              <a:rPr lang="es-CO" sz="1900" dirty="0" smtClean="0"/>
              <a:t>¿</a:t>
            </a:r>
            <a:r>
              <a:rPr lang="es-CO" sz="1900" dirty="0"/>
              <a:t>Por qué Emiratos Árabes y Canadá insisten en hacerles daño a los colombianos?</a:t>
            </a:r>
            <a:r>
              <a:rPr lang="es-CO" sz="1900" b="1" dirty="0" smtClean="0"/>
              <a:t> </a:t>
            </a:r>
            <a:r>
              <a:rPr lang="es-CO" sz="1900" dirty="0"/>
              <a:t>!Gracias, Misión Internacional, por su compromiso con la soberanía de nuestro Estado colombiano!;</a:t>
            </a:r>
            <a:r>
              <a:rPr lang="es-CO" sz="1900" b="1" dirty="0"/>
              <a:t> </a:t>
            </a:r>
            <a:r>
              <a:rPr lang="es-CO" sz="1900" dirty="0"/>
              <a:t>El ecológico y ambiental PND del gobierno Petro. </a:t>
            </a:r>
            <a:endParaRPr lang="es-CO" sz="1900" b="1" dirty="0" smtClean="0"/>
          </a:p>
          <a:p>
            <a:r>
              <a:rPr lang="es-CO" sz="1900" dirty="0"/>
              <a:t>Reto Petro: “desminar” el territorio y el aparato estatal colombianos.</a:t>
            </a:r>
          </a:p>
          <a:p>
            <a:pPr marL="0" indent="0">
              <a:buNone/>
            </a:pPr>
            <a:endParaRPr lang="es-CO" b="1" dirty="0" smtClean="0"/>
          </a:p>
          <a:p>
            <a:pPr marL="0" indent="0" algn="just">
              <a:buNone/>
            </a:pPr>
            <a:r>
              <a:rPr lang="es-CO" dirty="0" smtClean="0"/>
              <a:t> </a:t>
            </a:r>
            <a:endParaRPr lang="es-CO" dirty="0"/>
          </a:p>
        </p:txBody>
      </p:sp>
    </p:spTree>
    <p:extLst>
      <p:ext uri="{BB962C8B-B14F-4D97-AF65-F5344CB8AC3E}">
        <p14:creationId xmlns:p14="http://schemas.microsoft.com/office/powerpoint/2010/main" val="1909641355"/>
      </p:ext>
    </p:extLst>
  </p:cSld>
  <p:clrMapOvr>
    <a:masterClrMapping/>
  </p:clrMapOvr>
</p:sld>
</file>

<file path=ppt/slides/slide1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CO" b="1" dirty="0" smtClean="0"/>
              <a:t>Referencias</a:t>
            </a:r>
            <a:r>
              <a:rPr lang="es-CO" dirty="0" smtClean="0"/>
              <a:t>  </a:t>
            </a:r>
            <a:endParaRPr lang="es-CO" dirty="0"/>
          </a:p>
        </p:txBody>
      </p:sp>
      <p:sp>
        <p:nvSpPr>
          <p:cNvPr id="3" name="Marcador de contenido 2"/>
          <p:cNvSpPr>
            <a:spLocks noGrp="1"/>
          </p:cNvSpPr>
          <p:nvPr>
            <p:ph idx="1"/>
          </p:nvPr>
        </p:nvSpPr>
        <p:spPr/>
        <p:txBody>
          <a:bodyPr>
            <a:normAutofit fontScale="92500" lnSpcReduction="10000"/>
          </a:bodyPr>
          <a:lstStyle/>
          <a:p>
            <a:r>
              <a:rPr lang="es-CO" b="1" dirty="0" smtClean="0"/>
              <a:t>Visión la Revista Latinoamericana</a:t>
            </a:r>
            <a:r>
              <a:rPr lang="es-CO" b="1" dirty="0" smtClean="0"/>
              <a:t>. </a:t>
            </a:r>
          </a:p>
          <a:p>
            <a:pPr algn="just"/>
            <a:r>
              <a:rPr lang="es-CO" dirty="0" smtClean="0"/>
              <a:t>Gobierno </a:t>
            </a:r>
            <a:r>
              <a:rPr lang="es-CO" dirty="0"/>
              <a:t>Petro:!no permita que transnacionales mineras desangren al Estado colombiano por sentencias en tribunales internacionales</a:t>
            </a:r>
            <a:r>
              <a:rPr lang="es-CO" dirty="0" smtClean="0"/>
              <a:t>!</a:t>
            </a:r>
          </a:p>
          <a:p>
            <a:pPr algn="just"/>
            <a:r>
              <a:rPr lang="es-CO" b="1" dirty="0" smtClean="0"/>
              <a:t> </a:t>
            </a:r>
            <a:r>
              <a:rPr lang="es-CO" dirty="0" smtClean="0"/>
              <a:t>!Glencore: retire la demanda contra Colombia!; Advertencias y proyecciones del Estudio Nacional del Agua (I y II). </a:t>
            </a:r>
          </a:p>
          <a:p>
            <a:r>
              <a:rPr lang="es-CO" dirty="0"/>
              <a:t>Acuerdo de Escazú, bienvenido a Colombia; Gobierno Petro: nuevos aires para la protección y </a:t>
            </a:r>
            <a:r>
              <a:rPr lang="es-CO" dirty="0" smtClean="0"/>
              <a:t>conservación. </a:t>
            </a:r>
          </a:p>
          <a:p>
            <a:r>
              <a:rPr lang="es-CO" dirty="0" smtClean="0"/>
              <a:t>Los </a:t>
            </a:r>
            <a:r>
              <a:rPr lang="es-CO" dirty="0"/>
              <a:t>páramos en la agenda política de los candidatos </a:t>
            </a:r>
            <a:r>
              <a:rPr lang="es-CO" dirty="0" smtClean="0"/>
              <a:t>presidenciales. </a:t>
            </a:r>
          </a:p>
          <a:p>
            <a:r>
              <a:rPr lang="es-CO" dirty="0" smtClean="0"/>
              <a:t>La </a:t>
            </a:r>
            <a:r>
              <a:rPr lang="es-CO" dirty="0"/>
              <a:t>invaluable investigación del Ombudsman del </a:t>
            </a:r>
            <a:r>
              <a:rPr lang="es-CO" dirty="0" smtClean="0"/>
              <a:t>BM. </a:t>
            </a:r>
          </a:p>
          <a:p>
            <a:r>
              <a:rPr lang="es-CO" dirty="0" smtClean="0"/>
              <a:t>Los </a:t>
            </a:r>
            <a:r>
              <a:rPr lang="es-CO" dirty="0"/>
              <a:t>TLC: otra amenaza para nuestra agua y páramos.</a:t>
            </a:r>
          </a:p>
          <a:p>
            <a:pPr marL="0" indent="0">
              <a:buNone/>
            </a:pPr>
            <a:r>
              <a:rPr lang="es-CO" b="1" dirty="0" smtClean="0"/>
              <a:t> </a:t>
            </a:r>
          </a:p>
        </p:txBody>
      </p:sp>
    </p:spTree>
    <p:extLst>
      <p:ext uri="{BB962C8B-B14F-4D97-AF65-F5344CB8AC3E}">
        <p14:creationId xmlns:p14="http://schemas.microsoft.com/office/powerpoint/2010/main" val="1425890858"/>
      </p:ext>
    </p:extLst>
  </p:cSld>
  <p:clrMapOvr>
    <a:masterClrMapping/>
  </p:clrMapOvr>
</p:sld>
</file>

<file path=ppt/slides/slide2.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pPr algn="ctr"/>
            <a:r>
              <a:rPr lang="es-CO" b="1" dirty="0" smtClean="0"/>
              <a:t>El ordenamiento del territorio alrededor del agua.</a:t>
            </a:r>
            <a:endParaRPr lang="es-CO" b="1" dirty="0"/>
          </a:p>
        </p:txBody>
      </p:sp>
      <p:sp>
        <p:nvSpPr>
          <p:cNvPr id="3" name="Marcador de contenido 2"/>
          <p:cNvSpPr>
            <a:spLocks noGrp="1"/>
          </p:cNvSpPr>
          <p:nvPr>
            <p:ph idx="1"/>
          </p:nvPr>
        </p:nvSpPr>
        <p:spPr>
          <a:xfrm>
            <a:off x="2589212" y="3026534"/>
            <a:ext cx="8915400" cy="2884687"/>
          </a:xfrm>
        </p:spPr>
        <p:txBody>
          <a:bodyPr>
            <a:normAutofit/>
          </a:bodyPr>
          <a:lstStyle/>
          <a:p>
            <a:r>
              <a:rPr lang="es-CO" sz="3200" dirty="0" smtClean="0"/>
              <a:t>Política del gobierno Petro</a:t>
            </a:r>
          </a:p>
          <a:p>
            <a:r>
              <a:rPr lang="es-CO" sz="3200" dirty="0" smtClean="0"/>
              <a:t>Primer eje de transformación, explícito en el PND “Colombia potencia mundial de la vida (Artículo 3º) </a:t>
            </a:r>
            <a:endParaRPr lang="es-CO" sz="3200" dirty="0"/>
          </a:p>
        </p:txBody>
      </p:sp>
    </p:spTree>
    <p:extLst>
      <p:ext uri="{BB962C8B-B14F-4D97-AF65-F5344CB8AC3E}">
        <p14:creationId xmlns:p14="http://schemas.microsoft.com/office/powerpoint/2010/main" val="2156850998"/>
      </p:ext>
    </p:extLst>
  </p:cSld>
  <p:clrMapOvr>
    <a:masterClrMapping/>
  </p:clrMapOvr>
</p:sld>
</file>

<file path=ppt/slides/slide20.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CO" dirty="0" smtClean="0"/>
              <a:t>Referencias  </a:t>
            </a:r>
            <a:endParaRPr lang="es-CO" dirty="0"/>
          </a:p>
        </p:txBody>
      </p:sp>
      <p:sp>
        <p:nvSpPr>
          <p:cNvPr id="3" name="Marcador de contenido 2"/>
          <p:cNvSpPr>
            <a:spLocks noGrp="1"/>
          </p:cNvSpPr>
          <p:nvPr>
            <p:ph idx="1"/>
          </p:nvPr>
        </p:nvSpPr>
        <p:spPr/>
        <p:txBody>
          <a:bodyPr>
            <a:normAutofit/>
          </a:bodyPr>
          <a:lstStyle/>
          <a:p>
            <a:r>
              <a:rPr lang="es-CO" b="1" dirty="0"/>
              <a:t>CINEP, Revista 100 días: </a:t>
            </a:r>
            <a:r>
              <a:rPr lang="es-CO" dirty="0"/>
              <a:t>“Por el agua y los páramos: retos del gobierno Petro</a:t>
            </a:r>
            <a:r>
              <a:rPr lang="es-CO" dirty="0" smtClean="0"/>
              <a:t>”</a:t>
            </a:r>
            <a:endParaRPr lang="es-CO" b="1" dirty="0" smtClean="0"/>
          </a:p>
          <a:p>
            <a:r>
              <a:rPr lang="es-CO" b="1" dirty="0" smtClean="0"/>
              <a:t>E.R-S</a:t>
            </a:r>
            <a:r>
              <a:rPr lang="es-CO" b="1" dirty="0" smtClean="0"/>
              <a:t>. autor en Razón Pública</a:t>
            </a:r>
            <a:r>
              <a:rPr lang="es-CO" dirty="0" smtClean="0"/>
              <a:t>. El PND gira alrededor del agua; Petro y la nueva política minera (</a:t>
            </a:r>
            <a:r>
              <a:rPr lang="es-CO" dirty="0"/>
              <a:t>23/enero/2023); </a:t>
            </a:r>
            <a:r>
              <a:rPr lang="es-CO" dirty="0" smtClean="0"/>
              <a:t>Urgencia extractivista o protección del ambiente?; “Protección </a:t>
            </a:r>
            <a:r>
              <a:rPr lang="es-CO" dirty="0"/>
              <a:t>de los páramos: los tres retos del gobierno Petro”; Petro protegerá Santurbán y demás páramos; “Agua Vs. TLC: el verdadero problema de la minería en los páramos”.</a:t>
            </a:r>
          </a:p>
          <a:p>
            <a:r>
              <a:rPr lang="es-CO" b="1" dirty="0" smtClean="0"/>
              <a:t>El Espectador. </a:t>
            </a:r>
            <a:r>
              <a:rPr lang="es-CO" dirty="0" smtClean="0"/>
              <a:t>Páramos entre su explotación y las demandas al Estado.</a:t>
            </a:r>
          </a:p>
          <a:p>
            <a:r>
              <a:rPr lang="es-CO" b="1" dirty="0" smtClean="0"/>
              <a:t>El Unicornio: </a:t>
            </a:r>
            <a:r>
              <a:rPr lang="es-CO" dirty="0" smtClean="0"/>
              <a:t>Santurbán y el gobierno Duque en su teatro del absurdo. </a:t>
            </a:r>
          </a:p>
          <a:p>
            <a:r>
              <a:rPr lang="es-CO" b="1" dirty="0" smtClean="0"/>
              <a:t>Vanguardia:</a:t>
            </a:r>
            <a:r>
              <a:rPr lang="es-CO" dirty="0" smtClean="0"/>
              <a:t> La estratégica sinergia Emiratos Árabes-Canadá.                                                  </a:t>
            </a:r>
          </a:p>
          <a:p>
            <a:endParaRPr lang="es-CO" dirty="0"/>
          </a:p>
        </p:txBody>
      </p:sp>
    </p:spTree>
    <p:extLst>
      <p:ext uri="{BB962C8B-B14F-4D97-AF65-F5344CB8AC3E}">
        <p14:creationId xmlns:p14="http://schemas.microsoft.com/office/powerpoint/2010/main" val="318489973"/>
      </p:ext>
    </p:extLst>
  </p:cSld>
  <p:clrMapOvr>
    <a:masterClrMapping/>
  </p:clrMapOvr>
</p:sld>
</file>

<file path=ppt/slides/slide3.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pPr algn="ctr"/>
            <a:r>
              <a:rPr lang="es-CO" b="1" dirty="0" smtClean="0"/>
              <a:t>Antecedentes</a:t>
            </a:r>
            <a:endParaRPr lang="es-CO" b="1" dirty="0"/>
          </a:p>
        </p:txBody>
      </p:sp>
      <p:sp>
        <p:nvSpPr>
          <p:cNvPr id="3" name="Marcador de contenido 2"/>
          <p:cNvSpPr>
            <a:spLocks noGrp="1"/>
          </p:cNvSpPr>
          <p:nvPr>
            <p:ph idx="1"/>
          </p:nvPr>
        </p:nvSpPr>
        <p:spPr/>
        <p:txBody>
          <a:bodyPr/>
          <a:lstStyle/>
          <a:p>
            <a:r>
              <a:rPr lang="es-CO" sz="2000" dirty="0" smtClean="0"/>
              <a:t>Importancia de los 37 ecosistemas de páramos en el país.</a:t>
            </a:r>
          </a:p>
          <a:p>
            <a:r>
              <a:rPr lang="es-CO" sz="2000" dirty="0" smtClean="0"/>
              <a:t>Páramo de Santurbán.</a:t>
            </a:r>
          </a:p>
          <a:p>
            <a:r>
              <a:rPr lang="es-CO" sz="2000" dirty="0" smtClean="0"/>
              <a:t>Páramo de </a:t>
            </a:r>
            <a:r>
              <a:rPr lang="es-CO" sz="2000" dirty="0" err="1" smtClean="0"/>
              <a:t>Sumapaz</a:t>
            </a:r>
            <a:r>
              <a:rPr lang="es-CO" sz="2000" dirty="0" smtClean="0"/>
              <a:t>.</a:t>
            </a:r>
          </a:p>
          <a:p>
            <a:r>
              <a:rPr lang="es-CO" sz="2000" dirty="0" smtClean="0"/>
              <a:t>Importancia de las comunidades afrodescendientes e indígenas.</a:t>
            </a:r>
          </a:p>
          <a:p>
            <a:r>
              <a:rPr lang="es-CO" sz="2000" dirty="0" smtClean="0"/>
              <a:t>Las consultas previas.</a:t>
            </a:r>
          </a:p>
          <a:p>
            <a:r>
              <a:rPr lang="es-CO" sz="2000" dirty="0" smtClean="0"/>
              <a:t>La movilización social en defensa de los páramos de nuestro país.</a:t>
            </a:r>
          </a:p>
          <a:p>
            <a:r>
              <a:rPr lang="es-CO" sz="2000" dirty="0" smtClean="0"/>
              <a:t>Estrategia jurídica.</a:t>
            </a:r>
          </a:p>
          <a:p>
            <a:endParaRPr lang="es-CO" dirty="0"/>
          </a:p>
        </p:txBody>
      </p:sp>
    </p:spTree>
    <p:extLst>
      <p:ext uri="{BB962C8B-B14F-4D97-AF65-F5344CB8AC3E}">
        <p14:creationId xmlns:p14="http://schemas.microsoft.com/office/powerpoint/2010/main" val="585903966"/>
      </p:ext>
    </p:extLst>
  </p:cSld>
  <p:clrMapOvr>
    <a:masterClrMapping/>
  </p:clrMapOvr>
</p:sld>
</file>

<file path=ppt/slides/slide4.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pPr algn="ctr"/>
            <a:r>
              <a:rPr lang="es-CO" b="1" dirty="0" smtClean="0"/>
              <a:t>Contexto. Qué pasó en las dos  décadas anteriores?</a:t>
            </a:r>
            <a:endParaRPr lang="es-CO" b="1" dirty="0"/>
          </a:p>
        </p:txBody>
      </p:sp>
      <p:sp>
        <p:nvSpPr>
          <p:cNvPr id="3" name="Marcador de contenido 2"/>
          <p:cNvSpPr>
            <a:spLocks noGrp="1"/>
          </p:cNvSpPr>
          <p:nvPr>
            <p:ph idx="1"/>
          </p:nvPr>
        </p:nvSpPr>
        <p:spPr/>
        <p:txBody>
          <a:bodyPr>
            <a:normAutofit/>
          </a:bodyPr>
          <a:lstStyle/>
          <a:p>
            <a:pPr algn="just"/>
            <a:r>
              <a:rPr lang="es-CO" sz="2800" dirty="0" smtClean="0"/>
              <a:t>“Dicotomía entre Visión Minera Versus Visión Conservacionista ambiental”</a:t>
            </a:r>
          </a:p>
          <a:p>
            <a:pPr algn="just"/>
            <a:r>
              <a:rPr lang="es-CO" sz="2800" dirty="0" smtClean="0"/>
              <a:t>“Gobiernos anteriores (preponderancia gobiernos de Uribe, Santos y Duque) actuaron subordinados a la visión minera; alinearon el aparato estatal para tal fin y, con mayorías en el Congreso, se legisló en esa misma dirección”.  </a:t>
            </a:r>
            <a:endParaRPr lang="es-CO" sz="2800" dirty="0"/>
          </a:p>
        </p:txBody>
      </p:sp>
    </p:spTree>
    <p:extLst>
      <p:ext uri="{BB962C8B-B14F-4D97-AF65-F5344CB8AC3E}">
        <p14:creationId xmlns:p14="http://schemas.microsoft.com/office/powerpoint/2010/main" val="3267721018"/>
      </p:ext>
    </p:extLst>
  </p:cSld>
  <p:clrMapOvr>
    <a:masterClrMapping/>
  </p:clrMapOvr>
</p:sld>
</file>

<file path=ppt/slides/slide5.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pPr algn="ctr"/>
            <a:r>
              <a:rPr lang="es-CO" b="1" dirty="0" smtClean="0"/>
              <a:t>Contexto. Qué pasó en las dos  décadas anteriores?</a:t>
            </a:r>
            <a:endParaRPr lang="es-CO" b="1" dirty="0"/>
          </a:p>
        </p:txBody>
      </p:sp>
      <p:sp>
        <p:nvSpPr>
          <p:cNvPr id="3" name="Marcador de contenido 2"/>
          <p:cNvSpPr>
            <a:spLocks noGrp="1"/>
          </p:cNvSpPr>
          <p:nvPr>
            <p:ph idx="1"/>
          </p:nvPr>
        </p:nvSpPr>
        <p:spPr/>
        <p:txBody>
          <a:bodyPr>
            <a:normAutofit fontScale="85000" lnSpcReduction="20000"/>
          </a:bodyPr>
          <a:lstStyle/>
          <a:p>
            <a:pPr marL="0" indent="0" algn="just">
              <a:buNone/>
            </a:pPr>
            <a:r>
              <a:rPr lang="es-CO" sz="3200" dirty="0" smtClean="0"/>
              <a:t>Gobiernos anteriores, con visión minera,  convirtieron en principales amenazas  </a:t>
            </a:r>
            <a:r>
              <a:rPr lang="es-CO" sz="3200" dirty="0"/>
              <a:t>para nuestra agua y </a:t>
            </a:r>
            <a:r>
              <a:rPr lang="es-CO" sz="3200" dirty="0" smtClean="0"/>
              <a:t>páramos:</a:t>
            </a:r>
            <a:endParaRPr lang="es-CO" sz="3200" dirty="0"/>
          </a:p>
          <a:p>
            <a:pPr marL="514350" indent="-514350" algn="just">
              <a:buAutoNum type="arabicPeriod"/>
            </a:pPr>
            <a:r>
              <a:rPr lang="es-CO" sz="3200" dirty="0"/>
              <a:t>Delimitación de páramos.</a:t>
            </a:r>
          </a:p>
          <a:p>
            <a:pPr marL="514350" indent="-514350" algn="just">
              <a:buAutoNum type="arabicPeriod"/>
            </a:pPr>
            <a:r>
              <a:rPr lang="es-CO" sz="3200" dirty="0"/>
              <a:t>Otorgamiento (posibilidad) de licencias ambientales para proyectos de megaminería en páramos y sus ecosistemas circunvecinos complementarios (ECC). </a:t>
            </a:r>
          </a:p>
          <a:p>
            <a:pPr marL="514350" indent="-514350" algn="just">
              <a:buAutoNum type="arabicPeriod"/>
            </a:pPr>
            <a:r>
              <a:rPr lang="es-CO" sz="3200" dirty="0"/>
              <a:t>Los Tratados de Libre Comercio (TLC) </a:t>
            </a:r>
          </a:p>
          <a:p>
            <a:endParaRPr lang="es-CO" sz="3200" dirty="0"/>
          </a:p>
        </p:txBody>
      </p:sp>
    </p:spTree>
    <p:extLst>
      <p:ext uri="{BB962C8B-B14F-4D97-AF65-F5344CB8AC3E}">
        <p14:creationId xmlns:p14="http://schemas.microsoft.com/office/powerpoint/2010/main" val="3921731532"/>
      </p:ext>
    </p:extLst>
  </p:cSld>
  <p:clrMapOvr>
    <a:masterClrMapping/>
  </p:clrMapOvr>
</p:sld>
</file>

<file path=ppt/slides/slide6.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CO" b="1" dirty="0" smtClean="0"/>
              <a:t>1. Delimitación de páramos                                           </a:t>
            </a:r>
            <a:r>
              <a:rPr lang="es-CO" sz="2400" b="1" dirty="0" smtClean="0"/>
              <a:t>(Ministerio de Ambiente)</a:t>
            </a:r>
            <a:endParaRPr lang="es-CO" sz="2400" b="1" dirty="0"/>
          </a:p>
        </p:txBody>
      </p:sp>
      <p:sp>
        <p:nvSpPr>
          <p:cNvPr id="3" name="Marcador de contenido 2"/>
          <p:cNvSpPr>
            <a:spLocks noGrp="1"/>
          </p:cNvSpPr>
          <p:nvPr>
            <p:ph idx="1"/>
          </p:nvPr>
        </p:nvSpPr>
        <p:spPr>
          <a:xfrm>
            <a:off x="2589212" y="2125014"/>
            <a:ext cx="8915400" cy="3786208"/>
          </a:xfrm>
        </p:spPr>
        <p:txBody>
          <a:bodyPr>
            <a:normAutofit fontScale="92500" lnSpcReduction="20000"/>
          </a:bodyPr>
          <a:lstStyle/>
          <a:p>
            <a:pPr algn="just"/>
            <a:r>
              <a:rPr lang="es-CO" dirty="0" smtClean="0"/>
              <a:t>Actualmente fase de concertación de la nueva delimitación de Santurbán, en cumplimiento de la Sentencia T-361 (2017) de la C.C. </a:t>
            </a:r>
          </a:p>
          <a:p>
            <a:pPr algn="just"/>
            <a:r>
              <a:rPr lang="es-CO" dirty="0" smtClean="0"/>
              <a:t>Gobierno Duque:  Intentó concertar con las comunidades su  “Propuesta integrada de delimitación de Santurbán” (PIDS). </a:t>
            </a:r>
          </a:p>
          <a:p>
            <a:pPr algn="just"/>
            <a:r>
              <a:rPr lang="es-CO" dirty="0" smtClean="0"/>
              <a:t>PIDS. En las mismas condiciones que su predecesora, la delimitación de la Resolución 2090 (2014).</a:t>
            </a:r>
          </a:p>
          <a:p>
            <a:pPr algn="just"/>
            <a:r>
              <a:rPr lang="es-CO" dirty="0" smtClean="0"/>
              <a:t>Resolución 2090 (19/diciembre/2014</a:t>
            </a:r>
            <a:r>
              <a:rPr lang="es-CO" dirty="0"/>
              <a:t>): </a:t>
            </a:r>
            <a:r>
              <a:rPr lang="es-CO" b="1" dirty="0" smtClean="0"/>
              <a:t>“Resolución acomodaticia minera/más grande engaño en la historia ambiental del país”. “Delimitación exprés político-minera”.</a:t>
            </a:r>
            <a:endParaRPr lang="es-CO" b="1" dirty="0" smtClean="0"/>
          </a:p>
          <a:p>
            <a:pPr algn="just"/>
            <a:r>
              <a:rPr lang="es-CO" dirty="0" smtClean="0"/>
              <a:t>Acción </a:t>
            </a:r>
            <a:r>
              <a:rPr lang="es-CO" dirty="0" smtClean="0"/>
              <a:t>de tutela (2/julio/2015) con la CCALCP,  contra la R.2090.</a:t>
            </a:r>
          </a:p>
          <a:p>
            <a:pPr algn="just"/>
            <a:r>
              <a:rPr lang="es-CO" dirty="0" smtClean="0"/>
              <a:t>T-361: Referente </a:t>
            </a:r>
            <a:r>
              <a:rPr lang="es-CO" dirty="0" smtClean="0"/>
              <a:t>nacional </a:t>
            </a:r>
            <a:endParaRPr lang="es-CO" dirty="0" smtClean="0"/>
          </a:p>
          <a:p>
            <a:pPr algn="just"/>
            <a:r>
              <a:rPr lang="es-CO" dirty="0" smtClean="0"/>
              <a:t>Resoluciones que delimitaron los páramos del  </a:t>
            </a:r>
            <a:r>
              <a:rPr lang="es-CO" dirty="0" err="1" smtClean="0"/>
              <a:t>Almorzadero</a:t>
            </a:r>
            <a:r>
              <a:rPr lang="es-CO" dirty="0" smtClean="0"/>
              <a:t> y Cruz Verde-</a:t>
            </a:r>
            <a:r>
              <a:rPr lang="es-CO" dirty="0" err="1" smtClean="0"/>
              <a:t>Sumapaz</a:t>
            </a:r>
            <a:r>
              <a:rPr lang="es-CO" dirty="0" smtClean="0"/>
              <a:t>, quedaron sin efecto. </a:t>
            </a:r>
          </a:p>
          <a:p>
            <a:endParaRPr lang="es-CO" dirty="0"/>
          </a:p>
        </p:txBody>
      </p:sp>
    </p:spTree>
    <p:extLst>
      <p:ext uri="{BB962C8B-B14F-4D97-AF65-F5344CB8AC3E}">
        <p14:creationId xmlns:p14="http://schemas.microsoft.com/office/powerpoint/2010/main" val="723852978"/>
      </p:ext>
    </p:extLst>
  </p:cSld>
  <p:clrMapOvr>
    <a:masterClrMapping/>
  </p:clrMapOvr>
</p:sld>
</file>

<file path=ppt/slides/slide7.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noAutofit/>
          </a:bodyPr>
          <a:lstStyle/>
          <a:p>
            <a:r>
              <a:rPr lang="es-CO" b="1" dirty="0" smtClean="0"/>
              <a:t>“Delimitación </a:t>
            </a:r>
            <a:r>
              <a:rPr lang="es-CO" b="1" dirty="0" smtClean="0"/>
              <a:t>exprés político-minera Vs. Delimitación </a:t>
            </a:r>
            <a:r>
              <a:rPr lang="es-CO" b="1" dirty="0" smtClean="0"/>
              <a:t>técnico-científica”</a:t>
            </a:r>
            <a:r>
              <a:rPr lang="es-CO" b="1" dirty="0" smtClean="0"/>
              <a:t/>
            </a:r>
            <a:br>
              <a:rPr lang="es-CO" b="1" dirty="0" smtClean="0"/>
            </a:br>
            <a:endParaRPr lang="es-CO" b="1" dirty="0"/>
          </a:p>
        </p:txBody>
      </p:sp>
      <p:sp>
        <p:nvSpPr>
          <p:cNvPr id="3" name="Marcador de contenido 2"/>
          <p:cNvSpPr>
            <a:spLocks noGrp="1"/>
          </p:cNvSpPr>
          <p:nvPr>
            <p:ph sz="half" idx="1"/>
          </p:nvPr>
        </p:nvSpPr>
        <p:spPr>
          <a:xfrm>
            <a:off x="2589212" y="2382592"/>
            <a:ext cx="4313864" cy="3528630"/>
          </a:xfrm>
        </p:spPr>
        <p:txBody>
          <a:bodyPr>
            <a:normAutofit fontScale="70000" lnSpcReduction="20000"/>
          </a:bodyPr>
          <a:lstStyle/>
          <a:p>
            <a:r>
              <a:rPr lang="es-CO" b="1" dirty="0" smtClean="0"/>
              <a:t>El QUERER (</a:t>
            </a:r>
            <a:r>
              <a:rPr lang="es-CO" dirty="0" smtClean="0"/>
              <a:t>gobiernos anteriores y transnacionales mineras). </a:t>
            </a:r>
          </a:p>
          <a:p>
            <a:r>
              <a:rPr lang="es-CO" dirty="0" smtClean="0"/>
              <a:t>Delimitación “exprés político-minera”.</a:t>
            </a:r>
          </a:p>
          <a:p>
            <a:r>
              <a:rPr lang="es-CO" dirty="0" smtClean="0"/>
              <a:t>Sin los estudios científicos suficientes y pertinentes, entre ellos los estudios hidrológicos e hidrogeológicos.</a:t>
            </a:r>
          </a:p>
          <a:p>
            <a:r>
              <a:rPr lang="es-CO" dirty="0" smtClean="0"/>
              <a:t>En favorecimiento de una política minera mal concebida y los intereses de las multinacionales mineras.</a:t>
            </a:r>
          </a:p>
          <a:p>
            <a:r>
              <a:rPr lang="es-CO" dirty="0" smtClean="0"/>
              <a:t>Desvirtúa concepto de integralidad</a:t>
            </a:r>
          </a:p>
          <a:p>
            <a:r>
              <a:rPr lang="es-CO" dirty="0" smtClean="0"/>
              <a:t>Ejemplos: </a:t>
            </a:r>
          </a:p>
          <a:p>
            <a:r>
              <a:rPr lang="es-CO" dirty="0" smtClean="0"/>
              <a:t>Resolución 2090 (2014).  </a:t>
            </a:r>
            <a:r>
              <a:rPr lang="es-CO" b="1" dirty="0" err="1" smtClean="0"/>
              <a:t>Gno</a:t>
            </a:r>
            <a:r>
              <a:rPr lang="es-CO" b="1" dirty="0" smtClean="0"/>
              <a:t>. Santos</a:t>
            </a:r>
            <a:r>
              <a:rPr lang="es-CO" dirty="0" smtClean="0"/>
              <a:t>.</a:t>
            </a:r>
          </a:p>
          <a:p>
            <a:r>
              <a:rPr lang="es-CO" dirty="0" smtClean="0"/>
              <a:t>Propuesta Integrada de Delimitación de Santurbán (PIDS). </a:t>
            </a:r>
            <a:r>
              <a:rPr lang="es-CO" b="1" dirty="0" err="1" smtClean="0"/>
              <a:t>Gno</a:t>
            </a:r>
            <a:r>
              <a:rPr lang="es-CO" b="1" dirty="0" smtClean="0"/>
              <a:t> Duque</a:t>
            </a:r>
            <a:r>
              <a:rPr lang="es-CO" dirty="0" smtClean="0"/>
              <a:t>.  </a:t>
            </a:r>
          </a:p>
          <a:p>
            <a:r>
              <a:rPr lang="es-CO" b="1" dirty="0" smtClean="0"/>
              <a:t>Visión minera.</a:t>
            </a:r>
            <a:endParaRPr lang="es-CO" b="1" dirty="0"/>
          </a:p>
        </p:txBody>
      </p:sp>
      <p:sp>
        <p:nvSpPr>
          <p:cNvPr id="4" name="Marcador de contenido 3"/>
          <p:cNvSpPr>
            <a:spLocks noGrp="1"/>
          </p:cNvSpPr>
          <p:nvPr>
            <p:ph sz="half" idx="2"/>
          </p:nvPr>
        </p:nvSpPr>
        <p:spPr>
          <a:xfrm>
            <a:off x="7190747" y="2382592"/>
            <a:ext cx="4313864" cy="3521252"/>
          </a:xfrm>
        </p:spPr>
        <p:txBody>
          <a:bodyPr>
            <a:normAutofit fontScale="70000" lnSpcReduction="20000"/>
          </a:bodyPr>
          <a:lstStyle/>
          <a:p>
            <a:r>
              <a:rPr lang="es-CO" b="1" dirty="0" smtClean="0"/>
              <a:t>EL DEBER SER (protección y conservación del páramo y sus ECC)</a:t>
            </a:r>
          </a:p>
          <a:p>
            <a:r>
              <a:rPr lang="es-CO" b="1" dirty="0" smtClean="0"/>
              <a:t>Delimitación “técnico-científica”</a:t>
            </a:r>
          </a:p>
          <a:p>
            <a:r>
              <a:rPr lang="es-CO" dirty="0" smtClean="0"/>
              <a:t>Rigor </a:t>
            </a:r>
            <a:r>
              <a:rPr lang="es-CO" dirty="0"/>
              <a:t>científico. Estudios hidrológicos e hidrogeológicos.</a:t>
            </a:r>
          </a:p>
          <a:p>
            <a:r>
              <a:rPr lang="es-CO" dirty="0" smtClean="0"/>
              <a:t>Garantista para el agua de las presentes y futuras generaciones.</a:t>
            </a:r>
          </a:p>
          <a:p>
            <a:r>
              <a:rPr lang="es-CO" dirty="0" smtClean="0"/>
              <a:t>Respeta concepto de integralidad del páramo.</a:t>
            </a:r>
          </a:p>
          <a:p>
            <a:r>
              <a:rPr lang="es-CO" dirty="0" smtClean="0"/>
              <a:t>Respeta los ECC  al páramo, como el bosque andino.</a:t>
            </a:r>
          </a:p>
          <a:p>
            <a:r>
              <a:rPr lang="es-CO" dirty="0" smtClean="0"/>
              <a:t>Ejemplo: Propuesta alternativa de delimitación de Santurbán</a:t>
            </a:r>
          </a:p>
          <a:p>
            <a:r>
              <a:rPr lang="es-CO" dirty="0" smtClean="0"/>
              <a:t>(Accionantes; noviembre/2018)</a:t>
            </a:r>
          </a:p>
          <a:p>
            <a:r>
              <a:rPr lang="es-CO" b="1" dirty="0" smtClean="0"/>
              <a:t>Visión conservacionista</a:t>
            </a:r>
          </a:p>
          <a:p>
            <a:endParaRPr lang="es-CO" b="1" dirty="0"/>
          </a:p>
        </p:txBody>
      </p:sp>
    </p:spTree>
    <p:extLst>
      <p:ext uri="{BB962C8B-B14F-4D97-AF65-F5344CB8AC3E}">
        <p14:creationId xmlns:p14="http://schemas.microsoft.com/office/powerpoint/2010/main" val="4179728120"/>
      </p:ext>
    </p:extLst>
  </p:cSld>
  <p:clrMapOvr>
    <a:masterClrMapping/>
  </p:clrMapOvr>
</p:sld>
</file>

<file path=ppt/slides/slide8.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CO" b="1" dirty="0" smtClean="0"/>
              <a:t>2. Licencias ambientales en páramos</a:t>
            </a:r>
            <a:br>
              <a:rPr lang="es-CO" b="1" dirty="0" smtClean="0"/>
            </a:br>
            <a:r>
              <a:rPr lang="es-CO" b="1" dirty="0"/>
              <a:t> </a:t>
            </a:r>
            <a:r>
              <a:rPr lang="es-CO" b="1" dirty="0" smtClean="0"/>
              <a:t> (</a:t>
            </a:r>
            <a:r>
              <a:rPr lang="es-CO" sz="2400" b="1" dirty="0" smtClean="0"/>
              <a:t>Autoridad nacional de licencias ambientales, ANLA)</a:t>
            </a:r>
            <a:endParaRPr lang="es-CO" sz="2400" b="1" dirty="0"/>
          </a:p>
        </p:txBody>
      </p:sp>
      <p:sp>
        <p:nvSpPr>
          <p:cNvPr id="3" name="Marcador de contenido 2"/>
          <p:cNvSpPr>
            <a:spLocks noGrp="1"/>
          </p:cNvSpPr>
          <p:nvPr>
            <p:ph idx="1"/>
          </p:nvPr>
        </p:nvSpPr>
        <p:spPr/>
        <p:txBody>
          <a:bodyPr>
            <a:normAutofit fontScale="77500" lnSpcReduction="20000"/>
          </a:bodyPr>
          <a:lstStyle/>
          <a:p>
            <a:r>
              <a:rPr lang="es-CO" dirty="0" smtClean="0"/>
              <a:t>Caso </a:t>
            </a:r>
            <a:r>
              <a:rPr lang="es-CO" dirty="0" err="1" smtClean="0"/>
              <a:t>Minesa</a:t>
            </a:r>
            <a:endParaRPr lang="es-CO" dirty="0" smtClean="0"/>
          </a:p>
          <a:p>
            <a:r>
              <a:rPr lang="es-CO" dirty="0" err="1" smtClean="0"/>
              <a:t>Minesa</a:t>
            </a:r>
            <a:r>
              <a:rPr lang="es-CO" dirty="0" smtClean="0"/>
              <a:t>  presenta 1º  Estudio de Impacto Ambiental, EIA,  (2017): 83 requerimientos y observaciones hizo la Autoridad  Nacional de licencias ambientales (ANLA),  sin respuestas satisfactorias  de </a:t>
            </a:r>
            <a:r>
              <a:rPr lang="es-CO" dirty="0" err="1" smtClean="0"/>
              <a:t>Minesa</a:t>
            </a:r>
            <a:r>
              <a:rPr lang="es-CO" dirty="0" smtClean="0"/>
              <a:t>.</a:t>
            </a:r>
          </a:p>
          <a:p>
            <a:r>
              <a:rPr lang="es-CO" dirty="0" err="1" smtClean="0"/>
              <a:t>Minesa</a:t>
            </a:r>
            <a:r>
              <a:rPr lang="es-CO" dirty="0" smtClean="0"/>
              <a:t> desiste de  su proyecto </a:t>
            </a:r>
            <a:r>
              <a:rPr lang="es-CO" dirty="0" err="1" smtClean="0"/>
              <a:t>megaminero</a:t>
            </a:r>
            <a:r>
              <a:rPr lang="es-CO" dirty="0"/>
              <a:t> </a:t>
            </a:r>
            <a:r>
              <a:rPr lang="es-CO" dirty="0" smtClean="0"/>
              <a:t>(marzo de 2018). Aceptado por la ANLA.</a:t>
            </a:r>
          </a:p>
          <a:p>
            <a:r>
              <a:rPr lang="es-CO" dirty="0" smtClean="0"/>
              <a:t>2º EIA (2019): 107 requerimientos y observaciones de la ANLA, sin respuestas satisfactorias de </a:t>
            </a:r>
            <a:r>
              <a:rPr lang="es-CO" dirty="0" err="1" smtClean="0"/>
              <a:t>Minesa</a:t>
            </a:r>
            <a:r>
              <a:rPr lang="es-CO" dirty="0" smtClean="0"/>
              <a:t>.</a:t>
            </a:r>
          </a:p>
          <a:p>
            <a:r>
              <a:rPr lang="es-CO" dirty="0" smtClean="0"/>
              <a:t>Archivo del trámite </a:t>
            </a:r>
            <a:r>
              <a:rPr lang="es-CO" dirty="0" smtClean="0"/>
              <a:t>administrativo: </a:t>
            </a:r>
            <a:r>
              <a:rPr lang="es-CO" dirty="0" smtClean="0"/>
              <a:t>Octubre de 2020 (ANLA</a:t>
            </a:r>
            <a:r>
              <a:rPr lang="es-CO" dirty="0"/>
              <a:t>). Archivo trámite en firme. Enero de 2021, sin negar licencia. (ANLA</a:t>
            </a:r>
            <a:r>
              <a:rPr lang="es-CO" dirty="0" smtClean="0"/>
              <a:t>). </a:t>
            </a:r>
            <a:r>
              <a:rPr lang="es-CO" dirty="0"/>
              <a:t>Minesa habilitada para presentar un 3º </a:t>
            </a:r>
            <a:r>
              <a:rPr lang="es-CO" dirty="0" smtClean="0"/>
              <a:t>EIA</a:t>
            </a:r>
            <a:endParaRPr lang="es-CO" dirty="0" smtClean="0"/>
          </a:p>
          <a:p>
            <a:r>
              <a:rPr lang="es-CO" dirty="0" smtClean="0"/>
              <a:t>Investigación </a:t>
            </a:r>
            <a:r>
              <a:rPr lang="es-CO" dirty="0" smtClean="0"/>
              <a:t>CDMB (2017) engavetada  sin fallo y Concepto técnico CDMB (2019) ignorado. </a:t>
            </a:r>
          </a:p>
          <a:p>
            <a:pPr algn="just"/>
            <a:r>
              <a:rPr lang="es-CO" dirty="0" smtClean="0"/>
              <a:t>Constitución Política y Normatividad ambiental. </a:t>
            </a:r>
            <a:endParaRPr lang="es-CO" dirty="0" smtClean="0"/>
          </a:p>
          <a:p>
            <a:pPr algn="just"/>
            <a:r>
              <a:rPr lang="es-CO" sz="2400" b="1" dirty="0" smtClean="0"/>
              <a:t>No </a:t>
            </a:r>
            <a:r>
              <a:rPr lang="es-CO" sz="2400" b="1" dirty="0" smtClean="0"/>
              <a:t>a la aprobación de proyectos de mega minería por encima de las captaciones o bocatomas del acueducto metropolitano de Bucaramanga.  </a:t>
            </a:r>
            <a:endParaRPr lang="es-CO" sz="2400" b="1" dirty="0"/>
          </a:p>
        </p:txBody>
      </p:sp>
    </p:spTree>
    <p:extLst>
      <p:ext uri="{BB962C8B-B14F-4D97-AF65-F5344CB8AC3E}">
        <p14:creationId xmlns:p14="http://schemas.microsoft.com/office/powerpoint/2010/main" val="777697708"/>
      </p:ext>
    </p:extLst>
  </p:cSld>
  <p:clrMapOvr>
    <a:masterClrMapping/>
  </p:clrMapOvr>
</p:sld>
</file>

<file path=ppt/slides/slide9.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sp>
        <p:nvSpPr>
          <p:cNvPr id="2" name="Título 1"/>
          <p:cNvSpPr>
            <a:spLocks noGrp="1"/>
          </p:cNvSpPr>
          <p:nvPr>
            <p:ph type="title"/>
          </p:nvPr>
        </p:nvSpPr>
        <p:spPr/>
        <p:txBody>
          <a:bodyPr/>
          <a:lstStyle/>
          <a:p>
            <a:r>
              <a:rPr lang="es-CO" b="1" dirty="0" smtClean="0"/>
              <a:t>3. Los Tratados de libre comercio y los Acuerdos Bilaterales de Inversión</a:t>
            </a:r>
            <a:endParaRPr lang="es-CO" b="1" dirty="0"/>
          </a:p>
        </p:txBody>
      </p:sp>
      <p:sp>
        <p:nvSpPr>
          <p:cNvPr id="3" name="Marcador de contenido 2"/>
          <p:cNvSpPr>
            <a:spLocks noGrp="1"/>
          </p:cNvSpPr>
          <p:nvPr>
            <p:ph idx="1"/>
          </p:nvPr>
        </p:nvSpPr>
        <p:spPr/>
        <p:txBody>
          <a:bodyPr>
            <a:normAutofit fontScale="92500" lnSpcReduction="20000"/>
          </a:bodyPr>
          <a:lstStyle/>
          <a:p>
            <a:r>
              <a:rPr lang="es-CO" b="1" dirty="0" smtClean="0"/>
              <a:t>Los TLC no pueden ser el doble seguro de las multinacionales mineras: las transnacionales ganan explotando los recursos o demandando al Estado.</a:t>
            </a:r>
          </a:p>
          <a:p>
            <a:r>
              <a:rPr lang="es-CO" dirty="0" smtClean="0"/>
              <a:t>Antecedente: Caso Eco Oro (</a:t>
            </a:r>
            <a:r>
              <a:rPr lang="es-CO" dirty="0" err="1" smtClean="0"/>
              <a:t>Greystar</a:t>
            </a:r>
            <a:r>
              <a:rPr lang="es-CO" dirty="0" smtClean="0"/>
              <a:t>)</a:t>
            </a:r>
          </a:p>
          <a:p>
            <a:r>
              <a:rPr lang="es-CO" dirty="0" smtClean="0"/>
              <a:t>Demanda de Eco Oro contra Colombia,  por US$ </a:t>
            </a:r>
            <a:r>
              <a:rPr lang="es-CO" dirty="0" smtClean="0"/>
              <a:t>698 </a:t>
            </a:r>
            <a:r>
              <a:rPr lang="es-CO" dirty="0" smtClean="0"/>
              <a:t>millones con base en TLC Colombia-Canadá (vigente desde 2008</a:t>
            </a:r>
            <a:r>
              <a:rPr lang="es-CO" dirty="0" smtClean="0"/>
              <a:t>). Cifra actualizada por la </a:t>
            </a:r>
            <a:r>
              <a:rPr lang="es-CO" dirty="0" err="1" smtClean="0"/>
              <a:t>Andje</a:t>
            </a:r>
            <a:r>
              <a:rPr lang="es-CO" dirty="0" smtClean="0"/>
              <a:t>.</a:t>
            </a:r>
            <a:endParaRPr lang="es-CO" dirty="0" smtClean="0"/>
          </a:p>
          <a:p>
            <a:r>
              <a:rPr lang="es-CO" dirty="0" smtClean="0"/>
              <a:t>Resultados de la investigación de la  CAO (2016):  Base para que el  BM retirara su inversión del  proyecto de Eco Oro.</a:t>
            </a:r>
          </a:p>
          <a:p>
            <a:r>
              <a:rPr lang="es-CO" dirty="0" smtClean="0"/>
              <a:t>Documento CAO: Prueba Agencia Nacional de Defensa Jurídica del Estado. </a:t>
            </a:r>
          </a:p>
          <a:p>
            <a:r>
              <a:rPr lang="es-CO" dirty="0" smtClean="0"/>
              <a:t>Revisión y renegociación TLC con Canadá y revisión avances TLC con Emiratos Árabes (E.A.) </a:t>
            </a:r>
          </a:p>
          <a:p>
            <a:r>
              <a:rPr lang="es-CO" dirty="0" err="1" smtClean="0"/>
              <a:t>Minesa</a:t>
            </a:r>
            <a:r>
              <a:rPr lang="es-CO" dirty="0" smtClean="0"/>
              <a:t>. Dueños: </a:t>
            </a:r>
            <a:r>
              <a:rPr lang="es-CO" dirty="0" err="1" smtClean="0"/>
              <a:t>Mubadala</a:t>
            </a:r>
            <a:r>
              <a:rPr lang="es-CO" dirty="0" smtClean="0"/>
              <a:t> (E.A.) y </a:t>
            </a:r>
            <a:r>
              <a:rPr lang="es-CO" dirty="0" err="1" smtClean="0"/>
              <a:t>Aris</a:t>
            </a:r>
            <a:r>
              <a:rPr lang="es-CO" dirty="0" smtClean="0"/>
              <a:t> Gold (Canadá)</a:t>
            </a:r>
          </a:p>
          <a:p>
            <a:r>
              <a:rPr lang="es-CO" dirty="0" smtClean="0"/>
              <a:t>Sinergia peligrosa </a:t>
            </a:r>
            <a:r>
              <a:rPr lang="es-CO" dirty="0" err="1" smtClean="0"/>
              <a:t>emiratí</a:t>
            </a:r>
            <a:r>
              <a:rPr lang="es-CO" dirty="0" smtClean="0"/>
              <a:t>-canadiense en contra de los intereses del Estado Colombiano.</a:t>
            </a:r>
          </a:p>
        </p:txBody>
      </p:sp>
    </p:spTree>
    <p:extLst>
      <p:ext uri="{BB962C8B-B14F-4D97-AF65-F5344CB8AC3E}">
        <p14:creationId xmlns:p14="http://schemas.microsoft.com/office/powerpoint/2010/main" val="938061501"/>
      </p:ext>
    </p:extLst>
  </p:cSld>
  <p:clrMapOvr>
    <a:masterClrMapping/>
  </p:clrMapOvr>
</p:sld>
</file>

<file path=ppt/theme/theme1.xml><?xml version="1.0" encoding="utf-8"?>
<a:theme xmlns:a="http://schemas.openxmlformats.org/drawingml/2006/main" name="Espiral">
  <a:themeElements>
    <a:clrScheme name="Espiral">
      <a:dk1>
        <a:sysClr val="windowText" lastClr="000000"/>
      </a:dk1>
      <a:lt1>
        <a:sysClr val="window" lastClr="FFFFFF"/>
      </a:lt1>
      <a:dk2>
        <a:srgbClr val="766F54"/>
      </a:dk2>
      <a:lt2>
        <a:srgbClr val="E3EACF"/>
      </a:lt2>
      <a:accent1>
        <a:srgbClr val="A53010"/>
      </a:accent1>
      <a:accent2>
        <a:srgbClr val="DE7E18"/>
      </a:accent2>
      <a:accent3>
        <a:srgbClr val="9F8351"/>
      </a:accent3>
      <a:accent4>
        <a:srgbClr val="728653"/>
      </a:accent4>
      <a:accent5>
        <a:srgbClr val="92AA4C"/>
      </a:accent5>
      <a:accent6>
        <a:srgbClr val="6AAC91"/>
      </a:accent6>
      <a:hlink>
        <a:srgbClr val="FB4A18"/>
      </a:hlink>
      <a:folHlink>
        <a:srgbClr val="FB9318"/>
      </a:folHlink>
    </a:clrScheme>
    <a:fontScheme name="Espiral">
      <a:maj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ajorFont>
      <a:minorFont>
        <a:latin typeface="Century Gothic" panose="020B0502020202020204"/>
        <a:ea typeface=""/>
        <a:cs typeface=""/>
        <a:font script="Jpan" typeface="メイリオ"/>
        <a:font script="Hang" typeface="HY중고딕"/>
        <a:font script="Hans" typeface="幼圆"/>
        <a:font script="Hant" typeface="微軟正黑體"/>
        <a:font script="Arab" typeface="Tahoma"/>
        <a:font script="Hebr" typeface="Gisha"/>
        <a:font script="Thai" typeface="DilleniaUPC"/>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ahoma"/>
        <a:font script="Uigh" typeface="Microsoft Uighur"/>
        <a:font script="Geor" typeface="Sylfaen"/>
      </a:minorFont>
    </a:fontScheme>
    <a:fmtScheme name="Espiral">
      <a:fillStyleLst>
        <a:solidFill>
          <a:schemeClr val="phClr"/>
        </a:solidFill>
        <a:solidFill>
          <a:schemeClr val="phClr">
            <a:tint val="70000"/>
            <a:lumMod val="104000"/>
          </a:schemeClr>
        </a:solidFill>
        <a:gradFill rotWithShape="1">
          <a:gsLst>
            <a:gs pos="0">
              <a:schemeClr val="phClr">
                <a:tint val="96000"/>
                <a:lumMod val="104000"/>
              </a:schemeClr>
            </a:gs>
            <a:gs pos="100000">
              <a:schemeClr val="phClr">
                <a:shade val="98000"/>
                <a:lumMod val="94000"/>
              </a:schemeClr>
            </a:gs>
          </a:gsLst>
          <a:lin ang="5400000" scaled="0"/>
        </a:gradFill>
      </a:fillStyleLst>
      <a:lnStyleLst>
        <a:ln w="9525" cap="rnd" cmpd="sng" algn="ctr">
          <a:solidFill>
            <a:schemeClr val="phClr">
              <a:shade val="90000"/>
            </a:schemeClr>
          </a:solidFill>
          <a:prstDash val="solid"/>
        </a:ln>
        <a:ln w="15875" cap="rnd" cmpd="sng" algn="ctr">
          <a:solidFill>
            <a:schemeClr val="phClr"/>
          </a:solidFill>
          <a:prstDash val="solid"/>
        </a:ln>
        <a:ln w="22225" cap="rnd" cmpd="sng" algn="ctr">
          <a:solidFill>
            <a:schemeClr val="phClr"/>
          </a:solidFill>
          <a:prstDash val="solid"/>
        </a:ln>
      </a:lnStyleLst>
      <a:effectStyleLst>
        <a:effectStyle>
          <a:effectLst/>
        </a:effectStyle>
        <a:effectStyle>
          <a:effectLst>
            <a:outerShdw blurRad="38100" dist="25400" dir="5400000" rotWithShape="0">
              <a:srgbClr val="000000">
                <a:alpha val="25000"/>
              </a:srgbClr>
            </a:outerShdw>
          </a:effectLst>
        </a:effectStyle>
        <a:effectStyle>
          <a:effectLst>
            <a:outerShdw blurRad="50800" dist="38100" dir="5400000" rotWithShape="0">
              <a:srgbClr val="000000">
                <a:alpha val="60000"/>
              </a:srgbClr>
            </a:outerShdw>
          </a:effectLst>
        </a:effectStyle>
      </a:effectStyleLst>
      <a:bgFillStyleLst>
        <a:solidFill>
          <a:schemeClr val="phClr"/>
        </a:solidFill>
        <a:gradFill rotWithShape="1">
          <a:gsLst>
            <a:gs pos="0">
              <a:schemeClr val="phClr">
                <a:tint val="90000"/>
                <a:lumMod val="120000"/>
              </a:schemeClr>
            </a:gs>
            <a:gs pos="100000">
              <a:schemeClr val="phClr">
                <a:shade val="98000"/>
                <a:satMod val="120000"/>
                <a:lumMod val="98000"/>
              </a:schemeClr>
            </a:gs>
          </a:gsLst>
          <a:lin ang="5400000" scaled="0"/>
        </a:gradFill>
        <a:gradFill rotWithShape="1">
          <a:gsLst>
            <a:gs pos="0">
              <a:schemeClr val="phClr">
                <a:tint val="90000"/>
                <a:satMod val="92000"/>
                <a:lumMod val="120000"/>
              </a:schemeClr>
            </a:gs>
            <a:gs pos="100000">
              <a:schemeClr val="phClr">
                <a:shade val="98000"/>
                <a:satMod val="120000"/>
                <a:lumMod val="98000"/>
              </a:schemeClr>
            </a:gs>
          </a:gsLst>
          <a:path path="circle">
            <a:fillToRect l="50000" t="50000" r="100000" b="100000"/>
          </a:path>
        </a:gradFill>
      </a:bgFillStyleLst>
    </a:fmtScheme>
  </a:themeElements>
  <a:objectDefaults/>
  <a:extraClrSchemeLst/>
  <a:extLst>
    <a:ext uri="{05A4C25C-085E-4340-85A3-A5531E510DB2}">
      <thm15:themeFamily xmlns:thm15="http://schemas.microsoft.com/office/thememl/2012/main" name="Wisp" id="{7CB32D59-10C0-40DD-B7BD-2E94284A981C}" vid="{24B1A44C-C006-48B2-A4D7-E5549B3D8CD4}"/>
    </a:ext>
  </a:extLst>
</a:theme>
</file>

<file path=docProps/app.xml><?xml version="1.0" encoding="utf-8"?>
<Properties xmlns="http://schemas.openxmlformats.org/officeDocument/2006/extended-properties" xmlns:vt="http://schemas.openxmlformats.org/officeDocument/2006/docPropsVTypes">
  <Template>Wisp</Template>
  <TotalTime>202</TotalTime>
  <Words>1984</Words>
  <Application>Microsoft Office PowerPoint</Application>
  <PresentationFormat>Panorámica</PresentationFormat>
  <Paragraphs>135</Paragraphs>
  <Slides>20</Slides>
  <Notes>0</Notes>
  <HiddenSlides>0</HiddenSlides>
  <MMClips>0</MMClips>
  <ScaleCrop>false</ScaleCrop>
  <HeadingPairs>
    <vt:vector size="6" baseType="variant">
      <vt:variant>
        <vt:lpstr>Fuentes usadas</vt:lpstr>
      </vt:variant>
      <vt:variant>
        <vt:i4>3</vt:i4>
      </vt:variant>
      <vt:variant>
        <vt:lpstr>Tema</vt:lpstr>
      </vt:variant>
      <vt:variant>
        <vt:i4>1</vt:i4>
      </vt:variant>
      <vt:variant>
        <vt:lpstr>Títulos de diapositiva</vt:lpstr>
      </vt:variant>
      <vt:variant>
        <vt:i4>20</vt:i4>
      </vt:variant>
    </vt:vector>
  </HeadingPairs>
  <TitlesOfParts>
    <vt:vector size="24" baseType="lpstr">
      <vt:lpstr>Arial</vt:lpstr>
      <vt:lpstr>Century Gothic</vt:lpstr>
      <vt:lpstr>Wingdings 3</vt:lpstr>
      <vt:lpstr>Espiral</vt:lpstr>
      <vt:lpstr>  El ordenamiento del territorio alrededor del agua: política de Estado </vt:lpstr>
      <vt:lpstr>El ordenamiento del territorio alrededor del agua.</vt:lpstr>
      <vt:lpstr>Antecedentes</vt:lpstr>
      <vt:lpstr>Contexto. Qué pasó en las dos  décadas anteriores?</vt:lpstr>
      <vt:lpstr>Contexto. Qué pasó en las dos  décadas anteriores?</vt:lpstr>
      <vt:lpstr>1. Delimitación de páramos                                           (Ministerio de Ambiente)</vt:lpstr>
      <vt:lpstr>“Delimitación exprés político-minera Vs. Delimitación técnico-científica” </vt:lpstr>
      <vt:lpstr>2. Licencias ambientales en páramos   (Autoridad nacional de licencias ambientales, ANLA)</vt:lpstr>
      <vt:lpstr>3. Los Tratados de libre comercio y los Acuerdos Bilaterales de Inversión</vt:lpstr>
      <vt:lpstr>Dicotomía: Minería Vs. Demandas</vt:lpstr>
      <vt:lpstr>Dicotomía conflicto ambiental-minero</vt:lpstr>
      <vt:lpstr>Dicotomía: Visión Minera Vs. Visión conservacionista</vt:lpstr>
      <vt:lpstr>Estudio Nacional del Agua (ENA) 2022</vt:lpstr>
      <vt:lpstr>Estudio Nacional del Agua (ENA) 2022</vt:lpstr>
      <vt:lpstr>Estudio Nacional del Agua (ENA) 2022</vt:lpstr>
      <vt:lpstr>Estudio Nacional del Agua (ENA) 2022</vt:lpstr>
      <vt:lpstr>Retos del gobierno Petro</vt:lpstr>
      <vt:lpstr>Referencias  </vt:lpstr>
      <vt:lpstr>Referencias  </vt:lpstr>
      <vt:lpstr>Referencias  </vt:lpstr>
    </vt:vector>
  </TitlesOfParts>
  <Company/>
  <LinksUpToDate>false</LinksUpToDate>
  <SharedDoc>false</SharedDoc>
  <HyperlinksChanged>false</HyperlinksChanged>
  <AppVersion>15.0000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Presentación de PowerPoint</dc:title>
  <dc:creator>usuario</dc:creator>
  <cp:lastModifiedBy>usuario</cp:lastModifiedBy>
  <cp:revision>23</cp:revision>
  <dcterms:created xsi:type="dcterms:W3CDTF">2023-09-26T14:59:05Z</dcterms:created>
  <dcterms:modified xsi:type="dcterms:W3CDTF">2023-09-26T18:22:02Z</dcterms:modified>
</cp:coreProperties>
</file>

<file path=docProps/thumbnail.jpeg>
</file>