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60" r:id="rId3"/>
    <p:sldId id="281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80" r:id="rId16"/>
    <p:sldId id="279" r:id="rId17"/>
    <p:sldId id="278" r:id="rId18"/>
    <p:sldId id="277" r:id="rId19"/>
    <p:sldId id="276" r:id="rId20"/>
    <p:sldId id="275" r:id="rId21"/>
    <p:sldId id="274" r:id="rId22"/>
    <p:sldId id="272" r:id="rId2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35352C-A844-48EB-B8BD-E8EED7F8679B}" type="datetimeFigureOut">
              <a:rPr lang="es-CO" smtClean="0"/>
              <a:t>1/05/2023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96863-A01C-44C7-B114-971E55FEF1B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72284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35FA87-ED8F-4A31-F4A8-AB6F93F20A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556A21-D541-96B6-674F-8D2FBCF471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5F0616-8854-F448-5913-7AC450A61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EEA30-0CA9-44D2-8DFF-06C20A47E29E}" type="datetimeFigureOut">
              <a:rPr lang="es-CO" smtClean="0"/>
              <a:t>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A7B2664-541D-9F01-CF6E-A3691E8D5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794F4FC-B005-CA03-9E06-9055360BA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3AAEA-F494-4D90-8599-5A86B55EFC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7122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3EC3DD-298B-B380-A7A3-9AD54D1EC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03195D-FF7C-52FC-C082-2A84A4BE27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027C07-E33A-6F31-10B7-5ED34FA3B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EEA30-0CA9-44D2-8DFF-06C20A47E29E}" type="datetimeFigureOut">
              <a:rPr lang="es-CO" smtClean="0"/>
              <a:t>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7D10C0D-BF64-CCC4-5046-8AB70801A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E834FFD-6C9A-8E20-2CCD-ABFF8FAF7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3AAEA-F494-4D90-8599-5A86B55EFC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13500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AC8A392-F215-08D8-8109-1EF8D35397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E07ECF1-7A30-5B96-3E4D-C3A089545D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5391712-FE4F-126B-F655-1C22B5A25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EEA30-0CA9-44D2-8DFF-06C20A47E29E}" type="datetimeFigureOut">
              <a:rPr lang="es-CO" smtClean="0"/>
              <a:t>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E44DFA3-A1D2-F039-0380-91CBD930A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E265FE1-A9BE-DD84-1DC9-62C177E96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3AAEA-F494-4D90-8599-5A86B55EFC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8458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81DE1C-C9B2-A813-5516-C08D2AA03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B7A696C-6C79-A8E9-B65F-283054F980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DF8F7A6-2FFA-3AC7-8BFF-BD07D6D7B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EEA30-0CA9-44D2-8DFF-06C20A47E29E}" type="datetimeFigureOut">
              <a:rPr lang="es-CO" smtClean="0"/>
              <a:t>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83D585-5DCC-09F5-B091-D7052D711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911575-EEE0-C089-EAF6-9A9822977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3AAEA-F494-4D90-8599-5A86B55EFC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2400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569B48-AFE9-6604-D422-4D1ABDFE9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ABE6B65-CD8B-6E98-BA2B-12E228C41B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8634262-CE84-6C03-9B33-F0DF47340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EEA30-0CA9-44D2-8DFF-06C20A47E29E}" type="datetimeFigureOut">
              <a:rPr lang="es-CO" smtClean="0"/>
              <a:t>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A68C4C-F348-DEFE-EA85-A2260FAEF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E65016-FE70-D640-B1A4-6EA3D6657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3AAEA-F494-4D90-8599-5A86B55EFC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43968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D54C29-77D2-EAB8-FB79-35485D8A9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68F3141-F4F5-52E6-CD54-89F7796085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9763430-427D-3314-5593-9EEBF9ABF2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2A0BB73-86C8-0DB8-509E-3276DE8C4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EEA30-0CA9-44D2-8DFF-06C20A47E29E}" type="datetimeFigureOut">
              <a:rPr lang="es-CO" smtClean="0"/>
              <a:t>1/05/2023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D943F32-CE9B-BA52-A09C-E1764E0BF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C915229-5CF9-B8FC-E4D0-A81536C6A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3AAEA-F494-4D90-8599-5A86B55EFC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05153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C1B771-11CF-0494-A020-9DB17E1C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049A5F8-020B-D09D-325F-9147F0E7A6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C788323-B962-06FE-FB42-EFE83E0736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CDB2DAF-40E0-D272-BD55-064100742B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EF86613-CDDE-3659-1219-46E735E8B2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012253E-5A90-62F6-3856-61EB039D6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EEA30-0CA9-44D2-8DFF-06C20A47E29E}" type="datetimeFigureOut">
              <a:rPr lang="es-CO" smtClean="0"/>
              <a:t>1/05/2023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6126CB4-43B9-F144-3EC5-5AD967AAB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25A41B9-DD41-6FF7-3D98-37F2F9F41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3AAEA-F494-4D90-8599-5A86B55EFC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36673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F630D6-2CD8-8452-E386-65B659117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DFFEC4A-D094-7EDC-A445-B68B239B6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EEA30-0CA9-44D2-8DFF-06C20A47E29E}" type="datetimeFigureOut">
              <a:rPr lang="es-CO" smtClean="0"/>
              <a:t>1/05/2023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38241DE-FFBA-237F-09B3-E853EFE49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4C6B7D8-31B6-B812-0F9E-10645FB9C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3AAEA-F494-4D90-8599-5A86B55EFC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162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EFA3C96-6C52-F948-EE3D-3FC4424CF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EEA30-0CA9-44D2-8DFF-06C20A47E29E}" type="datetimeFigureOut">
              <a:rPr lang="es-CO" smtClean="0"/>
              <a:t>1/05/2023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FCEF6ED-930A-16E0-F2C4-5E6781F5D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105D062-21BE-62EA-55F9-D43FC848D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3AAEA-F494-4D90-8599-5A86B55EFC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37375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ABF8E8-00C2-0D44-7E59-B57CE7367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EAA0B1A-A4D9-2B33-7799-1646D0E42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CFD82C9-ABBD-854D-1343-02B26B405D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CABD178-FBE1-A9EB-8973-35C8C0CFE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EEA30-0CA9-44D2-8DFF-06C20A47E29E}" type="datetimeFigureOut">
              <a:rPr lang="es-CO" smtClean="0"/>
              <a:t>1/05/2023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FEAD371-C0A6-B4DF-A9A0-34F0DB2E3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F982D96-1DB9-1364-3EAB-29D882442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3AAEA-F494-4D90-8599-5A86B55EFC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93890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B4A9CA-9A23-34BD-EE16-639FA44A2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C7D8C98-1C10-3399-4F1B-E0FB4C95F0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C77BAD0-F279-45D0-E9ED-5254D8C4A2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2451E3D-E5D2-CD49-D7A8-026C0744F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EEA30-0CA9-44D2-8DFF-06C20A47E29E}" type="datetimeFigureOut">
              <a:rPr lang="es-CO" smtClean="0"/>
              <a:t>1/05/2023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5C35C9-BED6-562A-ED76-53DA8114B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3022C7-9E4F-D617-0DC0-C5AB8479E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3AAEA-F494-4D90-8599-5A86B55EFC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055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E138746-8F1B-38DE-5F27-1FA8668DA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911D372-D531-3865-9E66-5DBBFBEDD3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40B568C-EAC4-C574-5F60-FB3AB242C1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EEA30-0CA9-44D2-8DFF-06C20A47E29E}" type="datetimeFigureOut">
              <a:rPr lang="es-CO" smtClean="0"/>
              <a:t>1/05/2023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BEEBFF0-7BFA-D149-EDE4-09D430F54D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874087-F45A-FAC9-E74C-264E6FEC90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3AAEA-F494-4D90-8599-5A86B55EFCE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9793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5.png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ucaramanga.gov.co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WJ4egdaEcOY" TargetMode="External"/><Relationship Id="rId7" Type="http://schemas.openxmlformats.org/officeDocument/2006/relationships/hyperlink" Target="https://youtu.be/arCXyI3mZeE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wBQvIFrHLSo" TargetMode="External"/><Relationship Id="rId5" Type="http://schemas.openxmlformats.org/officeDocument/2006/relationships/hyperlink" Target="https://youtu.be/9p9hh4PM06A" TargetMode="External"/><Relationship Id="rId4" Type="http://schemas.openxmlformats.org/officeDocument/2006/relationships/hyperlink" Target="https://youtu.be/4V5QqdTK9C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pjaramillo@elpoli.edu.co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juanarias@elpoli.edu.co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señal, firmar&#10;&#10;Descripción generada automáticamente">
            <a:extLst>
              <a:ext uri="{FF2B5EF4-FFF2-40B4-BE49-F238E27FC236}">
                <a16:creationId xmlns:a16="http://schemas.microsoft.com/office/drawing/2014/main" id="{C2107896-D599-1FD1-34A8-9B6438701DC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 txBox="1">
            <a:spLocks/>
          </p:cNvSpPr>
          <p:nvPr/>
        </p:nvSpPr>
        <p:spPr>
          <a:xfrm>
            <a:off x="2660069" y="500062"/>
            <a:ext cx="9344881" cy="923789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INVESTIGACIÓN: </a:t>
            </a:r>
            <a:r>
              <a:rPr lang="es-CO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Del páramo de Santurban al análisis de la política pública del mínimo vital de agua potable para la ciudad de Bucaramanga, Colombia.</a:t>
            </a:r>
            <a:endParaRPr lang="es-CO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 txBox="1">
            <a:spLocks/>
          </p:cNvSpPr>
          <p:nvPr/>
        </p:nvSpPr>
        <p:spPr>
          <a:xfrm>
            <a:off x="7467613" y="1677700"/>
            <a:ext cx="4530436" cy="1716663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Investigadores</a:t>
            </a:r>
            <a:r>
              <a:rPr lang="es-CO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s-CO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Pastor Jaramillo </a:t>
            </a:r>
            <a:r>
              <a:rPr lang="es-CO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Jaramillo</a:t>
            </a:r>
            <a:endParaRPr lang="es-CO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Juan David Arias Henao</a:t>
            </a:r>
          </a:p>
          <a:p>
            <a:r>
              <a:rPr lang="es-C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Bucaramanga. </a:t>
            </a:r>
            <a:r>
              <a:rPr lang="es-CO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Mayo 2 de 2023</a:t>
            </a:r>
          </a:p>
          <a:p>
            <a:endParaRPr lang="es-CO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9890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187" y="500063"/>
            <a:ext cx="5027023" cy="597217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s-CO" sz="2800" b="1" dirty="0" smtClean="0"/>
              <a:t>Referentes Teóricos Nivel Regional</a:t>
            </a:r>
            <a:endParaRPr lang="es-CO" sz="2800" b="1" dirty="0"/>
          </a:p>
        </p:txBody>
      </p:sp>
      <p:pic>
        <p:nvPicPr>
          <p:cNvPr id="8" name="Marcador de contenido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19" y="1184617"/>
            <a:ext cx="3937462" cy="2709949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48" y="3997225"/>
            <a:ext cx="3929633" cy="2542119"/>
          </a:xfrm>
          <a:prstGeom prst="rect">
            <a:avLst/>
          </a:prstGeom>
        </p:spPr>
      </p:pic>
      <p:sp>
        <p:nvSpPr>
          <p:cNvPr id="11" name="Rectángulo 10"/>
          <p:cNvSpPr/>
          <p:nvPr/>
        </p:nvSpPr>
        <p:spPr>
          <a:xfrm>
            <a:off x="5504201" y="1120871"/>
            <a:ext cx="601697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400" b="1" dirty="0" smtClean="0">
                <a:solidFill>
                  <a:prstClr val="black"/>
                </a:solidFill>
              </a:rPr>
              <a:t>Afectaciones de la minería y ganadería en el páramo… sobre el agua de Bucaramanga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s-ES" sz="2400" dirty="0" smtClean="0"/>
              <a:t> Existe una conexión entre las aguas afectadas y las que abastecen el acueducto metropolitano a través del rio Suratá. </a:t>
            </a:r>
            <a:r>
              <a:rPr lang="es-ES" dirty="0" smtClean="0"/>
              <a:t>(El Tiempo, sept. 2 de 2020)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s-ES" sz="2400" dirty="0"/>
              <a:t> </a:t>
            </a:r>
            <a:r>
              <a:rPr lang="es-ES" sz="2400" dirty="0" smtClean="0"/>
              <a:t>Disminución de la oferta.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s-ES" sz="2400" dirty="0"/>
              <a:t> </a:t>
            </a:r>
            <a:r>
              <a:rPr lang="es-ES" sz="2400" dirty="0" smtClean="0"/>
              <a:t>Contaminación de las aguas.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s-ES" sz="2400" dirty="0"/>
              <a:t> </a:t>
            </a:r>
            <a:r>
              <a:rPr lang="es-ES" sz="2400" dirty="0" smtClean="0"/>
              <a:t>Disminución de la biodiversidad.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s-ES" sz="2400" dirty="0"/>
              <a:t> </a:t>
            </a:r>
            <a:r>
              <a:rPr lang="es-ES" sz="2400" dirty="0" smtClean="0"/>
              <a:t>Estrés y riesgo para la avifauna.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s-ES" sz="2400" dirty="0"/>
              <a:t> </a:t>
            </a:r>
            <a:r>
              <a:rPr lang="es-ES" sz="2400" dirty="0" smtClean="0"/>
              <a:t>Ruptura de las cadenas de energía y ecosistémicas en el territorio del páramo.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s-ES" sz="2400" dirty="0"/>
              <a:t> </a:t>
            </a:r>
            <a:r>
              <a:rPr lang="es-ES" sz="2400" dirty="0" smtClean="0"/>
              <a:t>Remoción de más de 60 millones de toneladas de material.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63797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25" y="500063"/>
            <a:ext cx="10515600" cy="656004"/>
          </a:xfrm>
          <a:solidFill>
            <a:schemeClr val="accent4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s-CO" sz="2800" b="1" dirty="0">
                <a:solidFill>
                  <a:prstClr val="black"/>
                </a:solidFill>
              </a:rPr>
              <a:t>Referentes Teóricos Nivel </a:t>
            </a:r>
            <a:r>
              <a:rPr lang="es-CO" sz="2800" b="1" dirty="0" smtClean="0">
                <a:solidFill>
                  <a:prstClr val="black"/>
                </a:solidFill>
              </a:rPr>
              <a:t>Municipal: Acuerdo N° 32 de agosto 21 de 2013</a:t>
            </a:r>
            <a:endParaRPr lang="es-CO" dirty="0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01362047-4E43-4A86-8E6F-FC21D21F8910}"/>
              </a:ext>
            </a:extLst>
          </p:cNvPr>
          <p:cNvSpPr txBox="1">
            <a:spLocks/>
          </p:cNvSpPr>
          <p:nvPr/>
        </p:nvSpPr>
        <p:spPr>
          <a:xfrm>
            <a:off x="421764" y="1408808"/>
            <a:ext cx="7221573" cy="49751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ü"/>
            </a:pPr>
            <a:r>
              <a:rPr lang="es-CO" sz="2400" dirty="0" smtClean="0"/>
              <a:t>La cantidad de agua potable que cada familia consume para atender sus necesidades básicas se puede representar en 200 litros de agua potable por día.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2400" b="1" u="sng" dirty="0" smtClean="0"/>
              <a:t> Garantizar a 10.000 usuarios en situación de vulnerabilidad y extrema pobreza</a:t>
            </a:r>
            <a:r>
              <a:rPr lang="es-CO" sz="2400" dirty="0" smtClean="0"/>
              <a:t>, el consumo del mínimo vital de agua potable (Acuerdo N° 014 de 2012, aprobó Plan de Desarrollo, Bucaramanga capital Sostenible).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2400" dirty="0"/>
              <a:t> </a:t>
            </a:r>
            <a:r>
              <a:rPr lang="es-CO" sz="2400" dirty="0" smtClean="0"/>
              <a:t>El municipio auspiciará hasta 6m3 por mes (200 litros día) del servicio de acueducto y alcantarillado incluido cargo fijo a cada uno de los hogares cuyos miembros según el SISBEN, tengan de 30 puntos.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2400" dirty="0"/>
              <a:t> </a:t>
            </a:r>
            <a:r>
              <a:rPr lang="es-CO" sz="2400" dirty="0" smtClean="0"/>
              <a:t>Se priorizará a los usuarios que se sirven del medidor comunitario o pila pública.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2400" dirty="0"/>
              <a:t> </a:t>
            </a:r>
            <a:r>
              <a:rPr lang="es-CO" sz="2400" dirty="0" smtClean="0"/>
              <a:t>El auspicio podrá extenderse a la cuota inicial del acuerdo de pago que se tenga pactado con el Acueducto Metropolitano de Bucaramanga AMB.</a:t>
            </a:r>
            <a:endParaRPr lang="es-CO" sz="240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335" y="1212462"/>
            <a:ext cx="3738946" cy="2508076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475" y="3820244"/>
            <a:ext cx="3702806" cy="2442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993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683" y="500063"/>
            <a:ext cx="8410306" cy="662532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s-CO" sz="2800" b="1" dirty="0" smtClean="0">
                <a:solidFill>
                  <a:prstClr val="black"/>
                </a:solidFill>
              </a:rPr>
              <a:t>Referentes </a:t>
            </a:r>
            <a:r>
              <a:rPr lang="es-CO" sz="2800" b="1" dirty="0">
                <a:solidFill>
                  <a:prstClr val="black"/>
                </a:solidFill>
              </a:rPr>
              <a:t>Nivel Municipal: Acuerdo N° 32 </a:t>
            </a:r>
            <a:r>
              <a:rPr lang="es-CO" sz="2800" b="1" dirty="0" smtClean="0">
                <a:solidFill>
                  <a:prstClr val="black"/>
                </a:solidFill>
              </a:rPr>
              <a:t>Ag. </a:t>
            </a:r>
            <a:r>
              <a:rPr lang="es-CO" sz="2800" b="1" dirty="0">
                <a:solidFill>
                  <a:prstClr val="black"/>
                </a:solidFill>
              </a:rPr>
              <a:t>21 de 2013</a:t>
            </a:r>
            <a:endParaRPr lang="es-CO" dirty="0"/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01362047-4E43-4A86-8E6F-FC21D21F8910}"/>
              </a:ext>
            </a:extLst>
          </p:cNvPr>
          <p:cNvSpPr txBox="1">
            <a:spLocks/>
          </p:cNvSpPr>
          <p:nvPr/>
        </p:nvSpPr>
        <p:spPr>
          <a:xfrm>
            <a:off x="315683" y="1345477"/>
            <a:ext cx="7221573" cy="4650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CO" sz="2400" b="1" u="sng" dirty="0" smtClean="0"/>
              <a:t>Presupuesto inicial</a:t>
            </a:r>
            <a:r>
              <a:rPr lang="es-CO" sz="2400" dirty="0" smtClean="0"/>
              <a:t>, recursos propios = </a:t>
            </a:r>
            <a:r>
              <a:rPr lang="es-CO" sz="2400" b="1" u="sng" dirty="0" smtClean="0"/>
              <a:t>$500 millones.</a:t>
            </a:r>
          </a:p>
          <a:p>
            <a:pPr marL="0" indent="0" algn="just">
              <a:buNone/>
            </a:pPr>
            <a:r>
              <a:rPr lang="es-CO" sz="2400" dirty="0" smtClean="0"/>
              <a:t>Se creará una dependencia e instrumentos con las funciones siguientes: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CO" sz="2400" dirty="0"/>
              <a:t> </a:t>
            </a:r>
            <a:r>
              <a:rPr lang="es-CO" sz="2400" dirty="0" smtClean="0"/>
              <a:t>Determinar los beneficiarios del programa.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CO" sz="2400" dirty="0"/>
              <a:t> </a:t>
            </a:r>
            <a:r>
              <a:rPr lang="es-CO" sz="2400" dirty="0" smtClean="0"/>
              <a:t>Implementar un método para acompañar a los beneficiarios.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CO" sz="2400" dirty="0"/>
              <a:t> </a:t>
            </a:r>
            <a:r>
              <a:rPr lang="es-CO" sz="2400" dirty="0" smtClean="0"/>
              <a:t>Determinar el impacto del programa en su calidad de vida y el consuno promedio de agua.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CO" sz="2400" dirty="0" smtClean="0"/>
              <a:t>Establecer las condiciones para que el acceso al mínimo vital de agua a las personas beneficiadas se haga de manera ininterrumpida.</a:t>
            </a:r>
            <a:endParaRPr lang="es-CO" sz="2400" dirty="0"/>
          </a:p>
        </p:txBody>
      </p:sp>
      <p:pic>
        <p:nvPicPr>
          <p:cNvPr id="11" name="Marcador de contenido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006" y="478733"/>
            <a:ext cx="2860757" cy="3419932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72599" y="3906180"/>
            <a:ext cx="3265714" cy="2442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88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462" y="535577"/>
            <a:ext cx="10515600" cy="561704"/>
          </a:xfrm>
          <a:solidFill>
            <a:srgbClr val="66FF33"/>
          </a:solidFill>
        </p:spPr>
        <p:txBody>
          <a:bodyPr/>
          <a:lstStyle/>
          <a:p>
            <a:r>
              <a:rPr lang="es-CO" sz="2800" b="1" dirty="0" smtClean="0">
                <a:solidFill>
                  <a:prstClr val="black"/>
                </a:solidFill>
              </a:rPr>
              <a:t>Plan de Desarrollo 2020-2023 “Bucaramanga, Ciudad de Oportunidades</a:t>
            </a:r>
            <a:endParaRPr lang="es-CO" dirty="0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01362047-4E43-4A86-8E6F-FC21D21F8910}"/>
              </a:ext>
            </a:extLst>
          </p:cNvPr>
          <p:cNvSpPr txBox="1">
            <a:spLocks/>
          </p:cNvSpPr>
          <p:nvPr/>
        </p:nvSpPr>
        <p:spPr>
          <a:xfrm>
            <a:off x="173173" y="1384665"/>
            <a:ext cx="8423368" cy="46503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CO" sz="2400" b="1" dirty="0" smtClean="0"/>
              <a:t>LE2: BUCARAMANGA SOSTENIBLE, UNA REGIÓN CON FUTURO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2000" b="1" dirty="0" smtClean="0"/>
              <a:t> Feb 13 de 2020, Consejo de Estado en sentencia solicitó a ANLA, CORPONOR, CDMB y Ministerio de Ambiente y Desarrollo Sostenible, </a:t>
            </a:r>
            <a:r>
              <a:rPr lang="es-CO" sz="2000" b="1" u="sng" dirty="0" smtClean="0">
                <a:solidFill>
                  <a:srgbClr val="FF0000"/>
                </a:solidFill>
              </a:rPr>
              <a:t>declarar la vulneración de los derechos colectivos </a:t>
            </a:r>
            <a:r>
              <a:rPr lang="es-CO" sz="2000" b="1" dirty="0" smtClean="0"/>
              <a:t>y la nulidad de la Licencia Ambiental a MINESA (p100).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2000" b="1" dirty="0" smtClean="0"/>
              <a:t> </a:t>
            </a:r>
            <a:r>
              <a:rPr lang="es-CO" sz="2400" b="1" dirty="0" smtClean="0">
                <a:solidFill>
                  <a:srgbClr val="00B0F0"/>
                </a:solidFill>
              </a:rPr>
              <a:t>El agua</a:t>
            </a:r>
            <a:r>
              <a:rPr lang="es-CO" sz="2000" b="1" dirty="0" smtClean="0"/>
              <a:t>= </a:t>
            </a:r>
            <a:r>
              <a:rPr lang="es-CO" sz="2000" b="1" u="sng" dirty="0" smtClean="0">
                <a:solidFill>
                  <a:srgbClr val="00B050"/>
                </a:solidFill>
              </a:rPr>
              <a:t>eje articulador de la biodiversidad </a:t>
            </a:r>
            <a:r>
              <a:rPr lang="es-CO" sz="2000" b="1" dirty="0" smtClean="0"/>
              <a:t>y de los servicios ecosistémicos en el territorio de Bucaramanga y su área metropolitana (p98).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2000" b="1" dirty="0"/>
              <a:t> </a:t>
            </a:r>
            <a:r>
              <a:rPr lang="es-CO" sz="2000" b="1" dirty="0" smtClean="0"/>
              <a:t>Desde el páramo de Santurban, los ríos Alto Lebrija y Oro Bajo son aportantes de la red hídrica de Bucaramanga y su área metropolitana (p98).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2000" b="1" dirty="0"/>
              <a:t> </a:t>
            </a:r>
            <a:r>
              <a:rPr lang="es-CO" sz="2000" b="1" dirty="0" smtClean="0"/>
              <a:t>Los ríos Suratá, Toná y Frío con sus respectivas </a:t>
            </a:r>
            <a:r>
              <a:rPr lang="es-CO" sz="2000" b="1" u="sng" dirty="0" smtClean="0">
                <a:solidFill>
                  <a:srgbClr val="00B0F0"/>
                </a:solidFill>
              </a:rPr>
              <a:t>plantas de potabilización de agua</a:t>
            </a:r>
            <a:r>
              <a:rPr lang="es-CO" sz="2000" b="1" dirty="0" smtClean="0"/>
              <a:t>, abastecen el acueducto del área metropolitana de Bucaramanga AMB (p98-99).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2000" b="1" dirty="0"/>
              <a:t> </a:t>
            </a:r>
            <a:r>
              <a:rPr lang="es-CO" sz="2000" b="1" dirty="0" smtClean="0"/>
              <a:t>El AMB cerró en 2019 con una cobertura del 96,8% (p101).</a:t>
            </a:r>
            <a:endParaRPr lang="es-CO" sz="2000" b="1" dirty="0"/>
          </a:p>
        </p:txBody>
      </p:sp>
      <p:pic>
        <p:nvPicPr>
          <p:cNvPr id="8" name="Marcador de contenido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292" y="1556856"/>
            <a:ext cx="2993663" cy="212924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6103" y="3698571"/>
            <a:ext cx="2934792" cy="240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679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899" y="500063"/>
            <a:ext cx="10515600" cy="597218"/>
          </a:xfrm>
          <a:solidFill>
            <a:srgbClr val="FF9900"/>
          </a:solidFill>
        </p:spPr>
        <p:txBody>
          <a:bodyPr>
            <a:normAutofit/>
          </a:bodyPr>
          <a:lstStyle/>
          <a:p>
            <a:r>
              <a:rPr lang="es-CO" sz="2800" b="1" dirty="0">
                <a:solidFill>
                  <a:prstClr val="black"/>
                </a:solidFill>
              </a:rPr>
              <a:t>Plan de Desarrollo 2020-2023 “Bucaramanga, Ciudad de Oportunidades</a:t>
            </a:r>
            <a:endParaRPr lang="es-CO" dirty="0"/>
          </a:p>
        </p:txBody>
      </p:sp>
      <p:pic>
        <p:nvPicPr>
          <p:cNvPr id="7" name="Marcador de contenido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16" y="1214846"/>
            <a:ext cx="3158559" cy="250427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13" y="3771012"/>
            <a:ext cx="3126362" cy="2988821"/>
          </a:xfrm>
          <a:prstGeom prst="rect">
            <a:avLst/>
          </a:prstGeom>
        </p:spPr>
      </p:pic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01362047-4E43-4A86-8E6F-FC21D21F8910}"/>
              </a:ext>
            </a:extLst>
          </p:cNvPr>
          <p:cNvSpPr txBox="1">
            <a:spLocks/>
          </p:cNvSpPr>
          <p:nvPr/>
        </p:nvSpPr>
        <p:spPr>
          <a:xfrm>
            <a:off x="3476907" y="1384665"/>
            <a:ext cx="8479566" cy="4794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CO" sz="2400" b="1" dirty="0" smtClean="0"/>
              <a:t>LE2: BUCARAMANGA SOSTENIBLE, UNA REGIÓN CON FUTURO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s-CO" sz="2000" b="1" dirty="0"/>
              <a:t> </a:t>
            </a:r>
            <a:r>
              <a:rPr lang="es-CO" sz="2000" b="1" dirty="0" smtClean="0"/>
              <a:t>Lógica, ética y estética, son los principios básicos del “Gobierno de los Ciudadanos” (Carta del trato digno al ciudadano).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s-CO" sz="2000" b="1" dirty="0"/>
              <a:t> </a:t>
            </a:r>
            <a:r>
              <a:rPr lang="es-CO" sz="2000" b="1" dirty="0" smtClean="0"/>
              <a:t>El Estudio Nacional del Agua ENA 2014, evidenció que la presión de la demanda es mayor que la oferta disponible (p100).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s-CO" sz="2000" b="1" dirty="0"/>
              <a:t> </a:t>
            </a:r>
            <a:r>
              <a:rPr lang="es-CO" sz="2000" b="1" dirty="0" smtClean="0"/>
              <a:t>La calidad del agua de Bucaramanga es considerada sin riesgo = Apta para consumo humano, Res. N° 2115 de 2007 (p100).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s-CO" sz="2000" b="1" dirty="0"/>
              <a:t> </a:t>
            </a:r>
            <a:r>
              <a:rPr lang="es-CO" sz="2000" b="1" dirty="0" smtClean="0"/>
              <a:t>La calidad ambiental urbana de Bucaramanga es baja (29,61%). Componentes: Residuos sólidos, participación ciudadana, educación ambiental y cambio climático (p102).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s-CO" sz="2000" b="1" dirty="0"/>
              <a:t> </a:t>
            </a:r>
            <a:r>
              <a:rPr lang="es-CO" sz="2000" b="1" dirty="0" smtClean="0"/>
              <a:t>Datos de la Unidad Municipal de Gestión del Riesgo UMGR:</a:t>
            </a:r>
          </a:p>
          <a:p>
            <a:pPr marL="0" indent="0" algn="just">
              <a:buNone/>
            </a:pPr>
            <a:r>
              <a:rPr lang="es-CO" sz="2000" b="1" dirty="0" smtClean="0"/>
              <a:t>50.900 personas viven en zonas de alto riesgo; 8.600 en riesgo de inundación; 15.400 personas en riesgo de remoción en masa y 27.000 en zona de erosión (p105). </a:t>
            </a:r>
            <a:r>
              <a:rPr lang="es-CO" sz="2000" b="1" u="sng" dirty="0" smtClean="0">
                <a:solidFill>
                  <a:srgbClr val="FF0000"/>
                </a:solidFill>
              </a:rPr>
              <a:t>UN TOTAL DE 101.900 PERSONAS EN RIESGO</a:t>
            </a:r>
            <a:r>
              <a:rPr lang="es-CO" sz="2000" b="1" dirty="0" smtClean="0"/>
              <a:t>. </a:t>
            </a:r>
            <a:endParaRPr lang="es-CO" sz="2000" b="1" dirty="0"/>
          </a:p>
        </p:txBody>
      </p:sp>
    </p:spTree>
    <p:extLst>
      <p:ext uri="{BB962C8B-B14F-4D97-AF65-F5344CB8AC3E}">
        <p14:creationId xmlns:p14="http://schemas.microsoft.com/office/powerpoint/2010/main" val="1585891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46" y="500063"/>
            <a:ext cx="10515600" cy="571091"/>
          </a:xfrm>
          <a:solidFill>
            <a:srgbClr val="00B0F0"/>
          </a:solidFill>
        </p:spPr>
        <p:txBody>
          <a:bodyPr/>
          <a:lstStyle/>
          <a:p>
            <a:r>
              <a:rPr lang="es-CO" sz="2800" b="1" dirty="0">
                <a:solidFill>
                  <a:prstClr val="black"/>
                </a:solidFill>
              </a:rPr>
              <a:t>Plan de Desarrollo 2020-2023 “Bucaramanga, Ciudad de Oportunidades</a:t>
            </a:r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15" y="1106290"/>
            <a:ext cx="5055342" cy="2158602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100352" y="3283520"/>
            <a:ext cx="41768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1200" b="1" dirty="0" err="1">
                <a:solidFill>
                  <a:srgbClr val="666666"/>
                </a:solidFill>
                <a:latin typeface="open_sansbold"/>
              </a:rPr>
              <a:t>Foto</a:t>
            </a:r>
            <a:r>
              <a:rPr lang="en-US" sz="1200" b="1" dirty="0">
                <a:solidFill>
                  <a:srgbClr val="666666"/>
                </a:solidFill>
                <a:latin typeface="open_sansbold"/>
              </a:rPr>
              <a:t>:</a:t>
            </a:r>
            <a:r>
              <a:rPr lang="en-US" sz="1200" dirty="0">
                <a:solidFill>
                  <a:srgbClr val="666666"/>
                </a:solidFill>
                <a:latin typeface="open_sansregular"/>
              </a:rPr>
              <a:t> Jaime Moreno / </a:t>
            </a:r>
            <a:r>
              <a:rPr lang="en-US" sz="1200" dirty="0" err="1">
                <a:solidFill>
                  <a:srgbClr val="666666"/>
                </a:solidFill>
                <a:latin typeface="open_sansregular"/>
              </a:rPr>
              <a:t>Archivo</a:t>
            </a:r>
            <a:r>
              <a:rPr lang="en-US" sz="1200" dirty="0">
                <a:solidFill>
                  <a:srgbClr val="666666"/>
                </a:solidFill>
                <a:latin typeface="open_sansregular"/>
              </a:rPr>
              <a:t> EL </a:t>
            </a:r>
            <a:r>
              <a:rPr lang="en-US" sz="1200" dirty="0" smtClean="0">
                <a:solidFill>
                  <a:srgbClr val="666666"/>
                </a:solidFill>
                <a:latin typeface="open_sansregular"/>
              </a:rPr>
              <a:t>TIEMPO, sept 2 de 2020</a:t>
            </a:r>
            <a:endParaRPr lang="en-US" sz="1200" b="0" i="0" dirty="0">
              <a:solidFill>
                <a:srgbClr val="666666"/>
              </a:solidFill>
              <a:effectLst/>
              <a:latin typeface="open_sansregular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393" y="3709851"/>
            <a:ext cx="2995528" cy="2998093"/>
          </a:xfrm>
          <a:prstGeom prst="rect">
            <a:avLst/>
          </a:prstGeom>
        </p:spPr>
      </p:pic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01362047-4E43-4A86-8E6F-FC21D21F8910}"/>
              </a:ext>
            </a:extLst>
          </p:cNvPr>
          <p:cNvSpPr txBox="1">
            <a:spLocks/>
          </p:cNvSpPr>
          <p:nvPr/>
        </p:nvSpPr>
        <p:spPr>
          <a:xfrm>
            <a:off x="5338329" y="1384665"/>
            <a:ext cx="6561945" cy="4650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CO" sz="2400" b="1" dirty="0" smtClean="0"/>
              <a:t>LE2: BUCARAMANGA SOSTENIBLE, UNA REGIÓN CON FUTURO</a:t>
            </a:r>
          </a:p>
          <a:p>
            <a:pPr marL="0" indent="0" algn="just">
              <a:buNone/>
            </a:pPr>
            <a:r>
              <a:rPr lang="es-CO" sz="2000" b="1" u="sng" dirty="0" smtClean="0">
                <a:solidFill>
                  <a:srgbClr val="FF0000"/>
                </a:solidFill>
              </a:rPr>
              <a:t>La defensa del agua se dará desde su INTEGRALIDAD</a:t>
            </a:r>
            <a:r>
              <a:rPr lang="es-CO" sz="2000" b="1" dirty="0" smtClean="0"/>
              <a:t> (p110):</a:t>
            </a:r>
          </a:p>
          <a:p>
            <a:pPr algn="just"/>
            <a:r>
              <a:rPr lang="es-CO" sz="2000" b="1" dirty="0" smtClean="0"/>
              <a:t>Aprovisionamiento.</a:t>
            </a:r>
          </a:p>
          <a:p>
            <a:pPr algn="just"/>
            <a:r>
              <a:rPr lang="es-CO" sz="2000" b="1" dirty="0" smtClean="0"/>
              <a:t>Regulación</a:t>
            </a:r>
          </a:p>
          <a:p>
            <a:pPr algn="just"/>
            <a:r>
              <a:rPr lang="es-CO" sz="2000" b="1" dirty="0" smtClean="0"/>
              <a:t>Intervención de Rondas Hídricas.</a:t>
            </a:r>
          </a:p>
          <a:p>
            <a:pPr algn="just"/>
            <a:r>
              <a:rPr lang="es-CO" sz="2000" b="1" dirty="0" smtClean="0"/>
              <a:t>Diseño y Construcción de la PTAR Río de Oro, articulado con las comunidades aguas abajo. </a:t>
            </a:r>
          </a:p>
          <a:p>
            <a:pPr marL="0" indent="0" algn="just">
              <a:buNone/>
            </a:pPr>
            <a:r>
              <a:rPr lang="es-CO" sz="2000" b="1" dirty="0" smtClean="0"/>
              <a:t>La zona rural del área metropolitana, presenta </a:t>
            </a:r>
            <a:r>
              <a:rPr lang="es-CO" sz="2000" b="1" u="sng" dirty="0" smtClean="0">
                <a:solidFill>
                  <a:srgbClr val="00B0F0"/>
                </a:solidFill>
              </a:rPr>
              <a:t>cubrimientos d acueducto del 38.7% y de alcantarillado del 36.5% (p127)</a:t>
            </a:r>
          </a:p>
          <a:p>
            <a:pPr marL="0" indent="0" algn="just">
              <a:buNone/>
            </a:pPr>
            <a:r>
              <a:rPr lang="es-CO" sz="2000" b="1" dirty="0" smtClean="0"/>
              <a:t>En la zona rural según proyecciones del DANE 2018, habitan </a:t>
            </a:r>
            <a:r>
              <a:rPr lang="es-CO" sz="2000" b="1" u="sng" dirty="0" smtClean="0">
                <a:solidFill>
                  <a:srgbClr val="FF0000"/>
                </a:solidFill>
              </a:rPr>
              <a:t>10.112 personas </a:t>
            </a:r>
            <a:r>
              <a:rPr lang="es-CO" sz="2000" b="1" dirty="0" smtClean="0"/>
              <a:t>(1.6% del total municipal).</a:t>
            </a:r>
            <a:endParaRPr lang="es-CO" sz="2000" b="1" dirty="0"/>
          </a:p>
        </p:txBody>
      </p:sp>
    </p:spTree>
    <p:extLst>
      <p:ext uri="{BB962C8B-B14F-4D97-AF65-F5344CB8AC3E}">
        <p14:creationId xmlns:p14="http://schemas.microsoft.com/office/powerpoint/2010/main" val="1330781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5" y="500063"/>
            <a:ext cx="10435047" cy="571091"/>
          </a:xfrm>
          <a:solidFill>
            <a:srgbClr val="66FF33"/>
          </a:solidFill>
        </p:spPr>
        <p:txBody>
          <a:bodyPr>
            <a:normAutofit fontScale="90000"/>
          </a:bodyPr>
          <a:lstStyle/>
          <a:p>
            <a:r>
              <a:rPr lang="es-CO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METODOLOGÍA: Prueba piloto, Bucaramanga, sept. 17-20 de 2021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100352" y="1232650"/>
            <a:ext cx="6209008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s-CO" sz="2400" b="1" dirty="0" smtClean="0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OBJETIVOS:</a:t>
            </a:r>
          </a:p>
          <a:p>
            <a:pPr marL="342900" indent="-342900" fontAlgn="base">
              <a:buFont typeface="Wingdings" panose="05000000000000000000" pitchFamily="2" charset="2"/>
              <a:buChar char="ü"/>
            </a:pPr>
            <a:r>
              <a:rPr lang="es-CO" sz="2400" b="1" dirty="0" smtClean="0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Acercamiento con la administración municipal.</a:t>
            </a:r>
          </a:p>
          <a:p>
            <a:pPr marL="342900" indent="-342900" fontAlgn="base">
              <a:buFont typeface="Wingdings" panose="05000000000000000000" pitchFamily="2" charset="2"/>
              <a:buChar char="ü"/>
            </a:pPr>
            <a:r>
              <a:rPr lang="es-CO" sz="2400" b="1" dirty="0" smtClean="0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Articulación con lideresas del territorio.</a:t>
            </a:r>
          </a:p>
          <a:p>
            <a:pPr marL="342900" indent="-342900" fontAlgn="base">
              <a:buFont typeface="Wingdings" panose="05000000000000000000" pitchFamily="2" charset="2"/>
              <a:buChar char="ü"/>
            </a:pPr>
            <a:r>
              <a:rPr lang="es-CO" sz="2400" b="1" dirty="0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2400" b="1" dirty="0" smtClean="0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Ajustar objetivos y metodología.</a:t>
            </a:r>
          </a:p>
          <a:p>
            <a:pPr fontAlgn="base"/>
            <a:endParaRPr lang="es-CO" sz="2400" b="1" dirty="0">
              <a:solidFill>
                <a:srgbClr val="66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s-CO" sz="2400" b="1" dirty="0" smtClean="0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ACTIVIDADES REALIZADAS</a:t>
            </a:r>
          </a:p>
          <a:p>
            <a:pPr fontAlgn="base"/>
            <a:endParaRPr lang="es-CO" sz="1200" dirty="0" smtClean="0">
              <a:solidFill>
                <a:srgbClr val="66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fontAlgn="base">
              <a:buAutoNum type="arabicPeriod"/>
            </a:pPr>
            <a:r>
              <a:rPr lang="es-CO" sz="2000" dirty="0" smtClean="0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Taller de capacitación socio ambiental</a:t>
            </a:r>
          </a:p>
          <a:p>
            <a:pPr fontAlgn="base"/>
            <a:r>
              <a:rPr lang="es-CO" sz="2000" b="0" i="0" dirty="0" smtClean="0">
                <a:solidFill>
                  <a:srgbClr val="6666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 y para lideresas de las comunas.</a:t>
            </a:r>
          </a:p>
          <a:p>
            <a:pPr fontAlgn="base"/>
            <a:r>
              <a:rPr lang="es-CO" sz="2000" dirty="0" smtClean="0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Aplicación aleatoria de encuestas en los parques de Los Niños y San Pío.</a:t>
            </a:r>
          </a:p>
          <a:p>
            <a:pPr fontAlgn="base"/>
            <a:r>
              <a:rPr lang="es-CO" sz="2000" b="0" i="0" dirty="0" smtClean="0">
                <a:solidFill>
                  <a:srgbClr val="6666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Algunas entrevistas a </a:t>
            </a:r>
            <a:r>
              <a:rPr lang="es-CO" sz="2000" b="0" i="0" dirty="0" err="1" smtClean="0">
                <a:solidFill>
                  <a:srgbClr val="6666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ciudadan@s</a:t>
            </a:r>
            <a:r>
              <a:rPr lang="es-CO" sz="2000" b="0" i="0" dirty="0" smtClean="0">
                <a:solidFill>
                  <a:srgbClr val="6666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fontAlgn="base"/>
            <a:r>
              <a:rPr lang="es-CO" sz="1200" b="0" i="0" dirty="0" smtClean="0">
                <a:solidFill>
                  <a:srgbClr val="6666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200" b="0" i="0" dirty="0">
              <a:solidFill>
                <a:srgbClr val="666666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881" y="1136469"/>
            <a:ext cx="4019223" cy="386660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745" y="2952206"/>
            <a:ext cx="4023359" cy="367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4319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173" y="500063"/>
            <a:ext cx="10435047" cy="571091"/>
          </a:xfrm>
          <a:solidFill>
            <a:srgbClr val="66FF33"/>
          </a:solidFill>
        </p:spPr>
        <p:txBody>
          <a:bodyPr>
            <a:normAutofit/>
          </a:bodyPr>
          <a:lstStyle/>
          <a:p>
            <a:r>
              <a:rPr lang="es-CO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METODOLOGÍA: Enfoque, técnicas e instrumentos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100351" y="1232650"/>
            <a:ext cx="734547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s-CO" sz="2000" b="1" i="0" dirty="0" smtClean="0"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ENFOQUE: Mixto</a:t>
            </a:r>
          </a:p>
          <a:p>
            <a:pPr fontAlgn="base"/>
            <a:endParaRPr lang="es-CO" sz="2000" b="1" dirty="0">
              <a:solidFill>
                <a:srgbClr val="66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s-CO" sz="2000" b="1" i="0" dirty="0" smtClean="0"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TÉCNICAS E INSTRUMENTOS DE INVESTIGACIÓN CUALITATIVA:</a:t>
            </a:r>
          </a:p>
          <a:p>
            <a:pPr marL="342900" indent="-342900" fontAlgn="base">
              <a:buFont typeface="Wingdings" panose="05000000000000000000" pitchFamily="2" charset="2"/>
              <a:buChar char="Ø"/>
            </a:pPr>
            <a:r>
              <a:rPr lang="es-CO" sz="2000" b="1" dirty="0" smtClean="0"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Talleres (3) con lideresas y líderes, preferible cabezas de familia.</a:t>
            </a:r>
          </a:p>
          <a:p>
            <a:pPr marL="342900" indent="-342900" fontAlgn="base">
              <a:buFont typeface="Wingdings" panose="05000000000000000000" pitchFamily="2" charset="2"/>
              <a:buChar char="Ø"/>
            </a:pPr>
            <a:r>
              <a:rPr lang="es-CO" sz="2000" b="1" i="0" dirty="0" smtClean="0"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Entrevistas semiestructuradas para ser aplicadas a representantes clave de la administración municipal: Asesora “Mujer, Género y Familia”, Asesor Páramo de Santurban, líder control calidad AMB, otros.</a:t>
            </a:r>
          </a:p>
          <a:p>
            <a:pPr marL="342900" indent="-342900" fontAlgn="base">
              <a:buFont typeface="Wingdings" panose="05000000000000000000" pitchFamily="2" charset="2"/>
              <a:buChar char="Ø"/>
            </a:pPr>
            <a:r>
              <a:rPr lang="es-CO" sz="2000" b="1" i="0" dirty="0" smtClean="0"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2000" b="1" dirty="0"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Entrevistas semiestructuradas para ser aplicadas a representantes </a:t>
            </a:r>
            <a:r>
              <a:rPr lang="es-CO" sz="2000" b="1" dirty="0" smtClean="0"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CO" sz="2000" b="1" i="0" dirty="0" smtClean="0"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los organismos de control: Personería, Contraloría, autoridades ambientales, defensoría del pueblo, veeduría ciudadana.   </a:t>
            </a:r>
            <a:r>
              <a:rPr lang="es-CO" sz="1200" b="0" i="0" dirty="0" smtClean="0">
                <a:solidFill>
                  <a:srgbClr val="6666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200" b="0" i="0" dirty="0">
              <a:solidFill>
                <a:srgbClr val="666666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VID_20210917_15161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51441" y="1232650"/>
            <a:ext cx="3698450" cy="461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48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26" y="500063"/>
            <a:ext cx="10435047" cy="571091"/>
          </a:xfrm>
          <a:solidFill>
            <a:srgbClr val="66FF33"/>
          </a:solidFill>
        </p:spPr>
        <p:txBody>
          <a:bodyPr>
            <a:normAutofit/>
          </a:bodyPr>
          <a:lstStyle/>
          <a:p>
            <a:r>
              <a:rPr lang="es-CO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METODOLOGÍA: Enfoque, técnicas e instrumentos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00351" y="1154272"/>
            <a:ext cx="111208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s-CO" sz="2000" b="1" i="0" dirty="0" smtClean="0"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ENFOQUE: Mixto: TÉCNICAS E INSTRUMENTOS DE INVESTIGACIÓN CUANTITATIVA:</a:t>
            </a:r>
          </a:p>
          <a:p>
            <a:pPr fontAlgn="base"/>
            <a:r>
              <a:rPr lang="es-CO" sz="2000" b="1" i="0" dirty="0" smtClean="0">
                <a:solidFill>
                  <a:srgbClr val="66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CO" sz="1200" b="0" i="0" dirty="0" smtClean="0">
                <a:solidFill>
                  <a:srgbClr val="6666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200" b="0" i="0" dirty="0">
              <a:solidFill>
                <a:srgbClr val="666666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573275"/>
              </p:ext>
            </p:extLst>
          </p:nvPr>
        </p:nvGraphicFramePr>
        <p:xfrm>
          <a:off x="483326" y="1549284"/>
          <a:ext cx="5760720" cy="4784598"/>
        </p:xfrm>
        <a:graphic>
          <a:graphicData uri="http://schemas.openxmlformats.org/drawingml/2006/table">
            <a:tbl>
              <a:tblPr firstRow="1" firstCol="1" bandRow="1"/>
              <a:tblGrid>
                <a:gridCol w="5760720">
                  <a:extLst>
                    <a:ext uri="{9D8B030D-6E8A-4147-A177-3AD203B41FA5}">
                      <a16:colId xmlns:a16="http://schemas.microsoft.com/office/drawing/2014/main" val="3922643443"/>
                    </a:ext>
                  </a:extLst>
                </a:gridCol>
              </a:tblGrid>
              <a:tr h="44596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Del texto </a:t>
                      </a: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“Estadística y Muestreo”</a:t>
                      </a: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de Martínez (1994) para una </a:t>
                      </a:r>
                      <a:r>
                        <a:rPr lang="es-ES" sz="1100" u="sng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población finita</a:t>
                      </a: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como la de la ciudad de Bucaramanga en el año 2017 y para un tipo de </a:t>
                      </a:r>
                      <a:r>
                        <a:rPr lang="es-ES" sz="1100" u="sng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distribución normal</a:t>
                      </a: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, se aplicó la formula estadística siguiente para calcular el tamaño de la muestra: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 = ____</a:t>
                      </a:r>
                      <a:r>
                        <a:rPr lang="es-ES" sz="1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PxQ</a:t>
                      </a: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___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       E2        </a:t>
                      </a:r>
                      <a:r>
                        <a:rPr lang="es-ES" sz="1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PxQ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      ____   x ____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       Z            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 donde: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 = Tamaño de la muestra=227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 = La probabilidad de éxito, o que los elementos sean seleccionados = 50%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Q =La probabilidad de fracaso o que los elementos de la población no sean seleccionados = 50%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 = Error, se estima en un 5%, para un nivel de confianza del 95%.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Z = Es una constante estimada en 1,96 para una distribución poblacional normal.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 = Población de Bucaramanga SISBENIZADA, en el año 2017 existía un total de 289.703 personas estimadas, de acuerdo con la información tomada de </a:t>
                      </a:r>
                      <a:r>
                        <a:rPr lang="es-ES" sz="1100" u="sng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hlinkClick r:id="rId3"/>
                        </a:rPr>
                        <a:t>Https://www.bucaramanga.gov.co</a:t>
                      </a: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,  noticia del 20 de septiembre de 2017.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 anterior significa que </a:t>
                      </a:r>
                      <a:r>
                        <a:rPr lang="es-ES" sz="1100" b="1" u="sng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 aplicarán 227 encuestas</a:t>
                      </a: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, como ya se anotó </a:t>
                      </a:r>
                      <a:r>
                        <a:rPr lang="es-ES" sz="1100" b="1" u="sng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 manera aleatoria </a:t>
                      </a:r>
                      <a:r>
                        <a:rPr lang="es-ES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 personas mayores de 18 años, preferiblemente líderes y lideresas, hombres y mujeres, cabeza de familia.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916" marR="61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D7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730098"/>
                  </a:ext>
                </a:extLst>
              </a:tr>
            </a:tbl>
          </a:graphicData>
        </a:graphic>
      </p:graphicFrame>
      <p:pic>
        <p:nvPicPr>
          <p:cNvPr id="9" name="Imagen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056" y="1593667"/>
            <a:ext cx="4169017" cy="318615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710" y="3513908"/>
            <a:ext cx="5210171" cy="281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2508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881" y="500063"/>
            <a:ext cx="10435047" cy="571091"/>
          </a:xfrm>
          <a:solidFill>
            <a:srgbClr val="66FF33"/>
          </a:solidFill>
        </p:spPr>
        <p:txBody>
          <a:bodyPr>
            <a:normAutofit/>
          </a:bodyPr>
          <a:lstStyle/>
          <a:p>
            <a:r>
              <a:rPr lang="es-CO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METODOLOGÍA: Producción de video documental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681979"/>
              </p:ext>
            </p:extLst>
          </p:nvPr>
        </p:nvGraphicFramePr>
        <p:xfrm>
          <a:off x="151853" y="1238496"/>
          <a:ext cx="5465176" cy="4731230"/>
        </p:xfrm>
        <a:graphic>
          <a:graphicData uri="http://schemas.openxmlformats.org/drawingml/2006/table">
            <a:tbl>
              <a:tblPr/>
              <a:tblGrid>
                <a:gridCol w="1646137">
                  <a:extLst>
                    <a:ext uri="{9D8B030D-6E8A-4147-A177-3AD203B41FA5}">
                      <a16:colId xmlns:a16="http://schemas.microsoft.com/office/drawing/2014/main" val="3989661760"/>
                    </a:ext>
                  </a:extLst>
                </a:gridCol>
                <a:gridCol w="3819039">
                  <a:extLst>
                    <a:ext uri="{9D8B030D-6E8A-4147-A177-3AD203B41FA5}">
                      <a16:colId xmlns:a16="http://schemas.microsoft.com/office/drawing/2014/main" val="3764379800"/>
                    </a:ext>
                  </a:extLst>
                </a:gridCol>
              </a:tblGrid>
              <a:tr h="645930">
                <a:tc>
                  <a:txBody>
                    <a:bodyPr/>
                    <a:lstStyle/>
                    <a:p>
                      <a:pPr rtl="0" fontAlgn="b"/>
                      <a:r>
                        <a:rPr lang="en-US" b="1">
                          <a:effectLst/>
                        </a:rPr>
                        <a:t>Producción: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s-ES" dirty="0" smtClean="0">
                          <a:effectLst/>
                        </a:rPr>
                        <a:t>De</a:t>
                      </a:r>
                      <a:r>
                        <a:rPr lang="es-ES" baseline="0" dirty="0" smtClean="0">
                          <a:effectLst/>
                        </a:rPr>
                        <a:t> l</a:t>
                      </a:r>
                      <a:r>
                        <a:rPr lang="es-ES" dirty="0" smtClean="0">
                          <a:effectLst/>
                        </a:rPr>
                        <a:t>a </a:t>
                      </a:r>
                      <a:r>
                        <a:rPr lang="es-ES" dirty="0">
                          <a:effectLst/>
                        </a:rPr>
                        <a:t>Sangre en las Venas de </a:t>
                      </a:r>
                      <a:r>
                        <a:rPr lang="es-ES" dirty="0" smtClean="0">
                          <a:effectLst/>
                        </a:rPr>
                        <a:t>Santurban, al líquido vital para los más vulnerables.</a:t>
                      </a:r>
                      <a:endParaRPr lang="es-ES" dirty="0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634984"/>
                  </a:ext>
                </a:extLst>
              </a:tr>
              <a:tr h="645930">
                <a:tc>
                  <a:txBody>
                    <a:bodyPr/>
                    <a:lstStyle/>
                    <a:p>
                      <a:pPr rtl="0" fontAlgn="b"/>
                      <a:r>
                        <a:rPr lang="en-US" b="1" dirty="0">
                          <a:effectLst/>
                        </a:rPr>
                        <a:t>Proyecto: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>
                          <a:effectLst/>
                        </a:rPr>
                        <a:t>Hipermedia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325841"/>
                  </a:ext>
                </a:extLst>
              </a:tr>
              <a:tr h="343937">
                <a:tc>
                  <a:txBody>
                    <a:bodyPr/>
                    <a:lstStyle/>
                    <a:p>
                      <a:pPr rtl="0" fontAlgn="b"/>
                      <a:r>
                        <a:rPr lang="en-US" b="1">
                          <a:effectLst/>
                        </a:rPr>
                        <a:t>Genero: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>
                          <a:effectLst/>
                        </a:rPr>
                        <a:t>No ficción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256698"/>
                  </a:ext>
                </a:extLst>
              </a:tr>
              <a:tr h="343937">
                <a:tc>
                  <a:txBody>
                    <a:bodyPr/>
                    <a:lstStyle/>
                    <a:p>
                      <a:pPr rtl="0" fontAlgn="b"/>
                      <a:endParaRPr lang="en-US" b="1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8913519"/>
                  </a:ext>
                </a:extLst>
              </a:tr>
              <a:tr h="343937">
                <a:tc>
                  <a:txBody>
                    <a:bodyPr/>
                    <a:lstStyle/>
                    <a:p>
                      <a:pPr rtl="0" fontAlgn="b"/>
                      <a:r>
                        <a:rPr lang="en-US" b="1">
                          <a:effectLst/>
                        </a:rPr>
                        <a:t>Producto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b="1">
                          <a:effectLst/>
                        </a:rPr>
                        <a:t>Formato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3798743"/>
                  </a:ext>
                </a:extLst>
              </a:tr>
              <a:tr h="34393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>
                          <a:effectLst/>
                        </a:rPr>
                        <a:t>1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>
                          <a:effectLst/>
                        </a:rPr>
                        <a:t>Documental televisivo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434970"/>
                  </a:ext>
                </a:extLst>
              </a:tr>
              <a:tr h="34393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>
                          <a:effectLst/>
                        </a:rPr>
                        <a:t>2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 dirty="0">
                          <a:effectLst/>
                        </a:rPr>
                        <a:t>Relato cinematográfico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778228"/>
                  </a:ext>
                </a:extLst>
              </a:tr>
              <a:tr h="34393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>
                          <a:effectLst/>
                        </a:rPr>
                        <a:t>3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>
                          <a:effectLst/>
                        </a:rPr>
                        <a:t>Trilogía podcast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9664862"/>
                  </a:ext>
                </a:extLst>
              </a:tr>
              <a:tr h="34393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>
                          <a:effectLst/>
                        </a:rPr>
                        <a:t>4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>
                          <a:effectLst/>
                        </a:rPr>
                        <a:t>Galería Fotográfica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5495087"/>
                  </a:ext>
                </a:extLst>
              </a:tr>
              <a:tr h="34393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>
                          <a:effectLst/>
                        </a:rPr>
                        <a:t>5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>
                          <a:effectLst/>
                        </a:rPr>
                        <a:t>Sitio Web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348849"/>
                  </a:ext>
                </a:extLst>
              </a:tr>
              <a:tr h="343937">
                <a:tc>
                  <a:txBody>
                    <a:bodyPr/>
                    <a:lstStyle/>
                    <a:p>
                      <a:pPr algn="r" rtl="0" fontAlgn="b"/>
                      <a:r>
                        <a:rPr lang="en-US">
                          <a:effectLst/>
                        </a:rPr>
                        <a:t>6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n-US">
                          <a:effectLst/>
                        </a:rPr>
                        <a:t>Plan de circulación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728119"/>
                  </a:ext>
                </a:extLst>
              </a:tr>
              <a:tr h="343937">
                <a:tc>
                  <a:txBody>
                    <a:bodyPr/>
                    <a:lstStyle/>
                    <a:p>
                      <a:pPr rtl="0" fontAlgn="b"/>
                      <a:endParaRPr lang="en-US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dirty="0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0931604"/>
                  </a:ext>
                </a:extLst>
              </a:tr>
            </a:tbl>
          </a:graphicData>
        </a:graphic>
      </p:graphicFrame>
      <p:sp>
        <p:nvSpPr>
          <p:cNvPr id="8" name="Rectángulo 7"/>
          <p:cNvSpPr/>
          <p:nvPr/>
        </p:nvSpPr>
        <p:spPr>
          <a:xfrm>
            <a:off x="6620287" y="1416033"/>
            <a:ext cx="5117106" cy="2899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ES" sz="1200" dirty="0" smtClean="0">
                <a:solidFill>
                  <a:srgbClr val="1155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Santurban, </a:t>
            </a:r>
            <a:r>
              <a:rPr lang="es-ES" sz="1200" dirty="0">
                <a:solidFill>
                  <a:srgbClr val="1155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entre la tradición y el futuro | Contenido patrocinado | Minesa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6692547" y="1970373"/>
            <a:ext cx="5236217" cy="487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ES" sz="1200" u="sng" dirty="0">
                <a:solidFill>
                  <a:srgbClr val="1155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¿Habrá minería en la zona del páramo de </a:t>
            </a:r>
            <a:r>
              <a:rPr lang="es-ES" sz="1200" u="sng" dirty="0" smtClean="0">
                <a:solidFill>
                  <a:srgbClr val="1155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Santurban? </a:t>
            </a:r>
            <a:r>
              <a:rPr lang="es-ES" sz="1200" u="sng" dirty="0">
                <a:solidFill>
                  <a:srgbClr val="1155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| Semana Noticias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s-ES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5752018" y="2741076"/>
            <a:ext cx="6096000" cy="4875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ES" sz="1200" dirty="0">
                <a:solidFill>
                  <a:srgbClr val="1155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El Tiempo En Vivo: Páramo de </a:t>
            </a:r>
            <a:r>
              <a:rPr lang="es-ES" sz="1200" dirty="0" smtClean="0">
                <a:solidFill>
                  <a:srgbClr val="1155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Santurban </a:t>
            </a:r>
            <a:r>
              <a:rPr lang="es-ES" sz="1200" dirty="0">
                <a:solidFill>
                  <a:srgbClr val="1155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| El proyecto minero que intenta llegar a Santander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5890230" y="4028607"/>
            <a:ext cx="2370970" cy="2899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ES" sz="1200" dirty="0">
                <a:solidFill>
                  <a:srgbClr val="1155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PARAMO DE SANTURBAN </a:t>
            </a:r>
            <a:r>
              <a:rPr lang="es-ES" sz="1200" dirty="0" err="1">
                <a:solidFill>
                  <a:srgbClr val="1155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I.flv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5857170" y="3479970"/>
            <a:ext cx="2776722" cy="2899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ES" sz="1200" dirty="0">
                <a:solidFill>
                  <a:srgbClr val="1155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En Defensa del Páramo de Santurban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95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178" y="500062"/>
            <a:ext cx="10515600" cy="923789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s-C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INVESTIGACIÓN: </a:t>
            </a:r>
            <a:r>
              <a:rPr lang="es-CO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Del páramo de Santurban al análisis de la política pública del mínimo vital de agua potable para la ciudad de Bucaramanga, Colombia.</a:t>
            </a:r>
            <a:endParaRPr lang="es-CO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01362047-4E43-4A86-8E6F-FC21D21F8910}"/>
              </a:ext>
            </a:extLst>
          </p:cNvPr>
          <p:cNvSpPr txBox="1">
            <a:spLocks/>
          </p:cNvSpPr>
          <p:nvPr/>
        </p:nvSpPr>
        <p:spPr>
          <a:xfrm>
            <a:off x="838200" y="1541415"/>
            <a:ext cx="10515600" cy="4807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CO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INVESTIGADOR PRINCIPAL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Pastor Jaramillo </a:t>
            </a:r>
            <a:r>
              <a:rPr lang="es-CO" sz="1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Jaramillo</a:t>
            </a:r>
            <a:r>
              <a:rPr lang="es-CO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, PhD ©Ciencia Política, UNR Argentina; Magíster en Ciencias Ambientales, UdeA; Especialista en Administración Pública, Economista.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s-CO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19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COINVESTIGADORES</a:t>
            </a:r>
            <a:endParaRPr lang="es-CO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Juán Andrés Gómez Garcés, Comunicador Audiovisual, Politécnico Colombiano Jaime Isaza Cadavid, docente de cátedra.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Diana Cristina Escobar González, Economista, Magíster en Políticas Públicas, UdeA.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Juan David Arias Henao, PhD en Ciencias Sociales, UPB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Ángela María Prada Cadavid, Politóloga, Abogada, Magister en Derecho.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es-CO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CO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GRUPO DE INVESTIGACIÓN </a:t>
            </a:r>
            <a:r>
              <a:rPr lang="es-CO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en “Administración, Gobierno Público y Ambiente” AGPA, Politécnico Colombiano Jaime Isaza Cadavid, Medellín.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4982688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00063"/>
            <a:ext cx="6611471" cy="571091"/>
          </a:xfrm>
          <a:solidFill>
            <a:srgbClr val="66FF33"/>
          </a:solidFill>
        </p:spPr>
        <p:txBody>
          <a:bodyPr>
            <a:normAutofit/>
          </a:bodyPr>
          <a:lstStyle/>
          <a:p>
            <a:r>
              <a:rPr lang="es-CO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 ESPERADOS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681655"/>
              </p:ext>
            </p:extLst>
          </p:nvPr>
        </p:nvGraphicFramePr>
        <p:xfrm>
          <a:off x="547492" y="1343261"/>
          <a:ext cx="8273778" cy="478869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994472">
                  <a:extLst>
                    <a:ext uri="{9D8B030D-6E8A-4147-A177-3AD203B41FA5}">
                      <a16:colId xmlns:a16="http://schemas.microsoft.com/office/drawing/2014/main" val="2672562135"/>
                    </a:ext>
                  </a:extLst>
                </a:gridCol>
                <a:gridCol w="2131293">
                  <a:extLst>
                    <a:ext uri="{9D8B030D-6E8A-4147-A177-3AD203B41FA5}">
                      <a16:colId xmlns:a16="http://schemas.microsoft.com/office/drawing/2014/main" val="264333485"/>
                    </a:ext>
                  </a:extLst>
                </a:gridCol>
                <a:gridCol w="1902146">
                  <a:extLst>
                    <a:ext uri="{9D8B030D-6E8A-4147-A177-3AD203B41FA5}">
                      <a16:colId xmlns:a16="http://schemas.microsoft.com/office/drawing/2014/main" val="2654216617"/>
                    </a:ext>
                  </a:extLst>
                </a:gridCol>
                <a:gridCol w="2245867">
                  <a:extLst>
                    <a:ext uri="{9D8B030D-6E8A-4147-A177-3AD203B41FA5}">
                      <a16:colId xmlns:a16="http://schemas.microsoft.com/office/drawing/2014/main" val="1213052852"/>
                    </a:ext>
                  </a:extLst>
                </a:gridCol>
              </a:tblGrid>
              <a:tr h="702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RESULTADO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CD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RESPONSABLE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CD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INDICADOR DE LOGRO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CD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MES DE CUMPLIMIENTO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CD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817810"/>
                  </a:ext>
                </a:extLst>
              </a:tr>
              <a:tr h="7021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Un artículo o capítulo de libro.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Pastor Jaramillo Jaramillo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Artículo en evaluación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719312"/>
                  </a:ext>
                </a:extLst>
              </a:tr>
              <a:tr h="9362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Un video documental.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Pastor Jaramillo Jaramillo y Juan Andrés Gómez Garcés.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Video en la nube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3493058"/>
                  </a:ext>
                </a:extLst>
              </a:tr>
              <a:tr h="140430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Socialización de resultados ante la comunidad académica del POLI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Investigador principal y Co investigadores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Evento en auditorio.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496492"/>
                  </a:ext>
                </a:extLst>
              </a:tr>
              <a:tr h="9362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Socialización de resultados en un evento internacional.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Pastor Jaramillo Jaramillo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Ponencia en Congreso Internacional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4187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4314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495985"/>
              </p:ext>
            </p:extLst>
          </p:nvPr>
        </p:nvGraphicFramePr>
        <p:xfrm>
          <a:off x="585103" y="1316368"/>
          <a:ext cx="8155484" cy="4665259"/>
        </p:xfrm>
        <a:graphic>
          <a:graphicData uri="http://schemas.openxmlformats.org/drawingml/2006/table">
            <a:tbl>
              <a:tblPr firstRow="1" firstCol="1" bandRow="1"/>
              <a:tblGrid>
                <a:gridCol w="4077742">
                  <a:extLst>
                    <a:ext uri="{9D8B030D-6E8A-4147-A177-3AD203B41FA5}">
                      <a16:colId xmlns:a16="http://schemas.microsoft.com/office/drawing/2014/main" val="460453892"/>
                    </a:ext>
                  </a:extLst>
                </a:gridCol>
                <a:gridCol w="4077742">
                  <a:extLst>
                    <a:ext uri="{9D8B030D-6E8A-4147-A177-3AD203B41FA5}">
                      <a16:colId xmlns:a16="http://schemas.microsoft.com/office/drawing/2014/main" val="1652957345"/>
                    </a:ext>
                  </a:extLst>
                </a:gridCol>
              </a:tblGrid>
              <a:tr h="23270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IMPACTO SOCIAL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IMPACTO AL CURRÍCULO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865011"/>
                  </a:ext>
                </a:extLst>
              </a:tr>
              <a:tr h="4421419">
                <a:tc>
                  <a:txBody>
                    <a:bodyPr/>
                    <a:lstStyle/>
                    <a:p>
                      <a:pPr marL="228600" algn="just"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El proyecto de investigación pretende impactar de manera directa a las comunidades más vulnerables de la ciudad de Bucaramanga estimadas en </a:t>
                      </a:r>
                      <a:r>
                        <a:rPr lang="es-CO" sz="16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220.000 personas</a:t>
                      </a: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y de manera indirecta, a todos los habitantes de la ciudad, </a:t>
                      </a:r>
                      <a:r>
                        <a:rPr lang="es-CO" sz="16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estimados en 680.000 personas.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9580" algn="just"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Los resultados de la investigación impactarán directamente la estructura curricular no sólo del programa académico </a:t>
                      </a:r>
                      <a:r>
                        <a:rPr lang="es-CO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Tecnología en Gestión Pública</a:t>
                      </a: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en sus asignaturas </a:t>
                      </a:r>
                      <a:r>
                        <a:rPr lang="es-CO" sz="1600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Ecología y Ambiente y Gestión Ambiental Territorial</a:t>
                      </a: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sino del programa académico </a:t>
                      </a:r>
                      <a:r>
                        <a:rPr lang="es-CO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Administración Pública</a:t>
                      </a: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en sus asignaturas: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Ecología y Ambiente,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Ecología Política Latinoamericana,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Interculturalidad e inclusión,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Gestión Ambiental Sector Público,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Diseño y Evaluación de Políticas Públicas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Investigación Cualitativa y Cuantitativa.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094382"/>
                  </a:ext>
                </a:extLst>
              </a:tr>
            </a:tbl>
          </a:graphicData>
        </a:graphic>
      </p:graphicFrame>
      <p:sp>
        <p:nvSpPr>
          <p:cNvPr id="7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9763" y="430790"/>
            <a:ext cx="6611471" cy="571091"/>
          </a:xfrm>
          <a:solidFill>
            <a:srgbClr val="66FF33"/>
          </a:solidFill>
        </p:spPr>
        <p:txBody>
          <a:bodyPr>
            <a:normAutofit/>
          </a:bodyPr>
          <a:lstStyle/>
          <a:p>
            <a:r>
              <a:rPr lang="es-CO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COMUNIDAD IMPACTADA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2645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9418" y="2190319"/>
            <a:ext cx="8520545" cy="2340117"/>
          </a:xfrm>
          <a:solidFill>
            <a:srgbClr val="66FF33"/>
          </a:solidFill>
        </p:spPr>
        <p:txBody>
          <a:bodyPr>
            <a:normAutofit/>
          </a:bodyPr>
          <a:lstStyle/>
          <a:p>
            <a:pPr algn="ctr"/>
            <a:r>
              <a:rPr lang="es-CO" sz="4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GRACIAS</a:t>
            </a:r>
            <a:br>
              <a:rPr lang="es-CO" sz="4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CO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pjaramillo@elpoli.edu.co</a:t>
            </a:r>
            <a:r>
              <a:rPr lang="es-CO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Celular: 3207307472</a:t>
            </a:r>
            <a:br>
              <a:rPr lang="es-CO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juanarias@elpoli.edu.co</a:t>
            </a:r>
            <a:r>
              <a:rPr lang="es-CO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831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46" y="500062"/>
            <a:ext cx="10515600" cy="923789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s-C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INVESTIGACIÓN: </a:t>
            </a:r>
            <a:r>
              <a:rPr lang="es-CO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Del páramo de Santurban al análisis de la política pública del mínimo vital de agua potable para la ciudad de Bucaramanga, Colombia.</a:t>
            </a:r>
            <a:endParaRPr lang="es-CO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01362047-4E43-4A86-8E6F-FC21D21F8910}"/>
              </a:ext>
            </a:extLst>
          </p:cNvPr>
          <p:cNvSpPr txBox="1">
            <a:spLocks/>
          </p:cNvSpPr>
          <p:nvPr/>
        </p:nvSpPr>
        <p:spPr>
          <a:xfrm>
            <a:off x="838200" y="1541415"/>
            <a:ext cx="10515600" cy="480713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CO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INVESTIGADOR PRINCIPAL</a:t>
            </a:r>
          </a:p>
          <a:p>
            <a:pPr marL="0" indent="0">
              <a:buNone/>
            </a:pPr>
            <a:r>
              <a:rPr lang="es-CO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Pastor Jaramillo </a:t>
            </a:r>
            <a:r>
              <a:rPr lang="es-CO" sz="1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Jaramillo</a:t>
            </a:r>
            <a:r>
              <a:rPr lang="es-CO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, PhD ©Ciencia Política, UNR Argentina; Magíster en Ciencias Ambientales, UdeA; Especialista en Administración Pública, Economista.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es-CO" sz="19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s-CO" sz="19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JÓVENES INVESTIGADORES</a:t>
            </a:r>
            <a:endParaRPr lang="es-CO" sz="19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s-CO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Vanesa Franco Acevedo, estudiante 5° Semestre Tecnología en Gestión Pública </a:t>
            </a:r>
          </a:p>
          <a:p>
            <a:pPr marL="0" lvl="0" indent="0" algn="just"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CO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Maryuris Castro de La Hoz, </a:t>
            </a:r>
            <a:r>
              <a:rPr lang="es-CO" sz="19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estudiante 5° Semestre Tecnología en Gestión Pública </a:t>
            </a:r>
          </a:p>
          <a:p>
            <a:pPr marL="0" lvl="0" indent="0" algn="just"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CO" sz="19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Darlyn Vanessa Piedrahita, </a:t>
            </a:r>
            <a:r>
              <a:rPr lang="es-CO" sz="19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estudiante </a:t>
            </a:r>
            <a:r>
              <a:rPr lang="es-CO" sz="19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3° Semestre Administración Pública</a:t>
            </a: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CO" sz="19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Edwin Alex González, </a:t>
            </a:r>
            <a:r>
              <a:rPr lang="es-CO" sz="19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estudiante </a:t>
            </a:r>
            <a:r>
              <a:rPr lang="es-CO" sz="19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8° </a:t>
            </a:r>
            <a:r>
              <a:rPr lang="es-CO" sz="19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Semestre </a:t>
            </a:r>
            <a:r>
              <a:rPr lang="es-CO" sz="19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 </a:t>
            </a:r>
            <a:r>
              <a:rPr lang="es-CO" sz="19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Pública </a:t>
            </a: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s-CO" sz="19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s-CO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GRUPO DE INVESTIGACIÓN </a:t>
            </a:r>
            <a:r>
              <a:rPr lang="es-CO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en “Administración, Gobierno Público y Ambiente” AGPA, Politécnico Colombiano Jaime Isaza Cadavid, Medellín.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590043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819287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s-C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INVESTIGACIÓN: </a:t>
            </a:r>
            <a:r>
              <a:rPr lang="es-CO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Del páramo de Santurban al análisis de la política pública del mínimo vital de agua potable para la ciudad de Bucaramanga, Colombia.</a:t>
            </a:r>
            <a:endParaRPr lang="es-CO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n 7" descr="https://lh5.googleusercontent.com/OHtMzPGs3JcygFysN0T1he5WO6jitRZyc-uO0xcJARxqmTvyJINmDc4xEO0rpgOqU_Aj3u-HhaVyVN0Olktd1LdwSvAvRQwDrDRlOBbiWoQ8DrVYjeozFFVKbvN97FLUqYDAL2RQ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179" y="1319348"/>
            <a:ext cx="5715000" cy="4967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049" y="1513318"/>
            <a:ext cx="4101414" cy="4773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693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119732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es-CO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OBJETIVO GENERAL: </a:t>
            </a:r>
            <a:r>
              <a:rPr lang="es-CO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Analizar desde el páramo de Santurban, la política pública del mínimo vital del agua potable en la ciudad de Bucaramanga a la luz de los Objetivos del Desarrollo Sostenible ODS-6 y del acuerdo municipal N° 32 de 2013</a:t>
            </a:r>
            <a:r>
              <a:rPr lang="es-CO" sz="2800" dirty="0" smtClean="0"/>
              <a:t>.</a:t>
            </a:r>
            <a:endParaRPr lang="es-CO" sz="2800" dirty="0"/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01362047-4E43-4A86-8E6F-FC21D21F8910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CO" sz="2400" b="1" smtClean="0"/>
              <a:t>Objetivos Específicos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s-CO" sz="2400" smtClean="0"/>
              <a:t>Estudiar desde los atributos ecosistémicos y simbólicos, el páramo de Santurban y su relación con el agua potable.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s-CO" sz="2400" smtClean="0"/>
              <a:t> Analizar la gobernanza del agua en el territorio objeto de estudio.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s-CO" sz="2400" smtClean="0"/>
              <a:t>Analizar la cobertura del acceso real al agua potable y al saneamiento básico para las comunidades humanas vulnerables en el área de estudio.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s-CO" sz="2400" smtClean="0"/>
              <a:t> Determinar la efectividad de la política pública del mínimo vital de agua potable.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s-CO" sz="2400" smtClean="0"/>
              <a:t> Explorar posibles causas que limitan la implementación de la política.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s-CO" sz="2400" smtClean="0"/>
              <a:t> Aportar insumos teóricos y estadísticos a la administración municipal para que eventualmente, se complemente o ajuste la política del mínimo vital de agua potable.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s-CO" sz="2400" smtClean="0"/>
              <a:t> Elaborar un video documental con las comunidades y diferentes actores que sirva como herramienta para replicar la capacitación socio ambiental.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2229829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3"/>
            <a:ext cx="6712527" cy="806224"/>
          </a:xfrm>
        </p:spPr>
        <p:txBody>
          <a:bodyPr>
            <a:normAutofit/>
          </a:bodyPr>
          <a:lstStyle/>
          <a:p>
            <a:r>
              <a:rPr lang="es-CO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PREGUNTAS DE INVESTIGACIÓN</a:t>
            </a:r>
            <a:endParaRPr lang="es-CO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01362047-4E43-4A86-8E6F-FC21D21F8910}"/>
              </a:ext>
            </a:extLst>
          </p:cNvPr>
          <p:cNvSpPr txBox="1">
            <a:spLocks/>
          </p:cNvSpPr>
          <p:nvPr/>
        </p:nvSpPr>
        <p:spPr>
          <a:xfrm>
            <a:off x="838200" y="1672046"/>
            <a:ext cx="4948646" cy="4504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s-CO" sz="2400" smtClean="0">
                <a:latin typeface="Arial" panose="020B0604020202020204" pitchFamily="34" charset="0"/>
                <a:cs typeface="Arial" panose="020B0604020202020204" pitchFamily="34" charset="0"/>
              </a:rPr>
              <a:t>¿Para el caso de la ciudad de Bucaramanga, cómo se viene implementando y qué resultados ha tenido durante la primera década, la implementación de los lineamientos de política internacional sobre agua limpia y saneamiento para todos, acordados en la Asamblea General de las Naciones Unidas (ONU) de 2010 y diseñados en el Objetivo de Desarrollo Sostenible Seis ODS-6?</a:t>
            </a:r>
            <a:endParaRPr lang="es-CO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Marcador de contenido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706" y="1444601"/>
            <a:ext cx="5541120" cy="336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993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551" y="500063"/>
            <a:ext cx="7017327" cy="70172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s-C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Referentes Teóricos, nivel internacional</a:t>
            </a:r>
            <a:endParaRPr lang="es-CO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01362047-4E43-4A86-8E6F-FC21D21F8910}"/>
              </a:ext>
            </a:extLst>
          </p:cNvPr>
          <p:cNvSpPr txBox="1">
            <a:spLocks/>
          </p:cNvSpPr>
          <p:nvPr/>
        </p:nvSpPr>
        <p:spPr>
          <a:xfrm>
            <a:off x="838200" y="1384662"/>
            <a:ext cx="5405846" cy="488374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s-CO" sz="2600" b="1" smtClean="0">
                <a:latin typeface="Arial" panose="020B0604020202020204" pitchFamily="34" charset="0"/>
                <a:cs typeface="Arial" panose="020B0604020202020204" pitchFamily="34" charset="0"/>
              </a:rPr>
              <a:t>ORGANIZACIÓN DE LAS NACIONES UNIDAS, ONU</a:t>
            </a:r>
          </a:p>
          <a:p>
            <a:pPr marL="0" indent="0" algn="just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s-CO" sz="2600" b="1" u="sng" smtClean="0">
                <a:latin typeface="Arial" panose="020B0604020202020204" pitchFamily="34" charset="0"/>
                <a:cs typeface="Arial" panose="020B0604020202020204" pitchFamily="34" charset="0"/>
              </a:rPr>
              <a:t>Acordó el Derecho Humano al agua</a:t>
            </a:r>
            <a:r>
              <a:rPr lang="es-CO" sz="2600" smtClean="0">
                <a:latin typeface="Arial" panose="020B0604020202020204" pitchFamily="34" charset="0"/>
                <a:cs typeface="Arial" panose="020B0604020202020204" pitchFamily="34" charset="0"/>
              </a:rPr>
              <a:t>= es el derecho de todos a disponer de agua suficiente, salubre, aceptable, accesible y asequible para uso personal y doméstico.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CO" sz="2600" b="1" smtClean="0">
                <a:latin typeface="Arial" panose="020B0604020202020204" pitchFamily="34" charset="0"/>
                <a:cs typeface="Arial" panose="020B0604020202020204" pitchFamily="34" charset="0"/>
              </a:rPr>
              <a:t>Orientado con prioridad a personas vulnerables: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1800" smtClean="0">
                <a:latin typeface="Arial" panose="020B0604020202020204" pitchFamily="34" charset="0"/>
                <a:cs typeface="Arial" panose="020B0604020202020204" pitchFamily="34" charset="0"/>
              </a:rPr>
              <a:t> En situación de pobreza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1800" smtClean="0">
                <a:latin typeface="Arial" panose="020B0604020202020204" pitchFamily="34" charset="0"/>
                <a:cs typeface="Arial" panose="020B0604020202020204" pitchFamily="34" charset="0"/>
              </a:rPr>
              <a:t> Niños y niñas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1800" smtClean="0">
                <a:latin typeface="Arial" panose="020B0604020202020204" pitchFamily="34" charset="0"/>
                <a:cs typeface="Arial" panose="020B0604020202020204" pitchFamily="34" charset="0"/>
              </a:rPr>
              <a:t> Mujeres cabeza de familia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1800" smtClean="0">
                <a:latin typeface="Arial" panose="020B0604020202020204" pitchFamily="34" charset="0"/>
                <a:cs typeface="Arial" panose="020B0604020202020204" pitchFamily="34" charset="0"/>
              </a:rPr>
              <a:t> Comunidades Rom, indígenas y afro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1800" smtClean="0">
                <a:latin typeface="Arial" panose="020B0604020202020204" pitchFamily="34" charset="0"/>
                <a:cs typeface="Arial" panose="020B0604020202020204" pitchFamily="34" charset="0"/>
              </a:rPr>
              <a:t> Privadas de la libertad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sz="1800" smtClean="0">
                <a:latin typeface="Arial" panose="020B0604020202020204" pitchFamily="34" charset="0"/>
                <a:cs typeface="Arial" panose="020B0604020202020204" pitchFamily="34" charset="0"/>
              </a:rPr>
              <a:t> Víctimas de la violencia.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CO" sz="180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s-CO" sz="2400" b="1" u="sng" smtClean="0">
                <a:latin typeface="Arial" panose="020B0604020202020204" pitchFamily="34" charset="0"/>
                <a:cs typeface="Arial" panose="020B0604020202020204" pitchFamily="34" charset="0"/>
              </a:rPr>
              <a:t>ODS-6 Meta:</a:t>
            </a:r>
          </a:p>
          <a:p>
            <a:pPr marL="0" indent="0" algn="just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s-CO" sz="2400" smtClean="0">
                <a:latin typeface="Arial" panose="020B0604020202020204" pitchFamily="34" charset="0"/>
                <a:cs typeface="Arial" panose="020B0604020202020204" pitchFamily="34" charset="0"/>
              </a:rPr>
              <a:t>De aquí a 2020, proteger y restablecer los ecosistemas relacionados con el agua, incluidos los bosques, </a:t>
            </a:r>
            <a:r>
              <a:rPr lang="es-CO" sz="2400" b="1" u="sng" smtClean="0">
                <a:latin typeface="Arial" panose="020B0604020202020204" pitchFamily="34" charset="0"/>
                <a:cs typeface="Arial" panose="020B0604020202020204" pitchFamily="34" charset="0"/>
              </a:rPr>
              <a:t>páramos</a:t>
            </a:r>
            <a:r>
              <a:rPr lang="es-CO" sz="2400" smtClean="0">
                <a:latin typeface="Arial" panose="020B0604020202020204" pitchFamily="34" charset="0"/>
                <a:cs typeface="Arial" panose="020B0604020202020204" pitchFamily="34" charset="0"/>
              </a:rPr>
              <a:t>, montañas, humedales, ríos, acuíferos y lagos.</a:t>
            </a:r>
            <a:endParaRPr lang="es-CO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8692752" y="981680"/>
            <a:ext cx="1116011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s-CO" sz="2800" b="1" dirty="0" smtClean="0">
                <a:solidFill>
                  <a:prstClr val="black"/>
                </a:solidFill>
              </a:rPr>
              <a:t>ODS-6</a:t>
            </a:r>
            <a:endParaRPr lang="es-CO" sz="2800" b="1" dirty="0">
              <a:solidFill>
                <a:prstClr val="black"/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9270" y="1500918"/>
            <a:ext cx="3364355" cy="142707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835" y="3322933"/>
            <a:ext cx="5400655" cy="2401768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7889313" y="6044564"/>
            <a:ext cx="2456470" cy="25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s-CO" sz="1200" b="1" dirty="0" smtClean="0">
                <a:solidFill>
                  <a:prstClr val="black"/>
                </a:solidFill>
              </a:rPr>
              <a:t>Fuente: Elagoradiario.com</a:t>
            </a:r>
            <a:endParaRPr lang="es-CO" sz="1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187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411" y="500062"/>
            <a:ext cx="5313218" cy="518841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es-CO" sz="2800" b="1" dirty="0">
                <a:solidFill>
                  <a:prstClr val="black"/>
                </a:solidFill>
              </a:rPr>
              <a:t>Referentes Teóricos, nivel N</a:t>
            </a:r>
            <a:r>
              <a:rPr lang="es-CO" sz="2800" b="1" dirty="0" smtClean="0">
                <a:solidFill>
                  <a:prstClr val="black"/>
                </a:solidFill>
              </a:rPr>
              <a:t>acional</a:t>
            </a:r>
            <a:endParaRPr lang="es-CO" dirty="0"/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01362047-4E43-4A86-8E6F-FC21D21F8910}"/>
              </a:ext>
            </a:extLst>
          </p:cNvPr>
          <p:cNvSpPr txBox="1">
            <a:spLocks/>
          </p:cNvSpPr>
          <p:nvPr/>
        </p:nvSpPr>
        <p:spPr>
          <a:xfrm>
            <a:off x="311714" y="1224345"/>
            <a:ext cx="7182394" cy="4937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CO" b="1" smtClean="0"/>
              <a:t>Algunas Normas: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O" sz="2000" b="1" smtClean="0"/>
              <a:t> Constitución Nacional de 1991, art. 49,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O" sz="2000" b="1" smtClean="0"/>
              <a:t> Más de 300 sentencias de la Corte Constitucional.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O" sz="2000" b="1" smtClean="0"/>
              <a:t> Ley 99 de 1993 SINA, art 1° Núm. 5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O" sz="2000" b="1" smtClean="0"/>
              <a:t> Ley 1930 de 2018 Gestión Integral de Páramos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O" sz="2000" b="1" smtClean="0"/>
              <a:t> Ley 373 de 1997 Uso eficiente y ahorro del agua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O" sz="2000" b="1" smtClean="0"/>
              <a:t> Decreto 1575 y Res. 2115 de 2007, calidad del agua.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O" sz="2000" b="1" smtClean="0"/>
              <a:t> Ley 142  de 1994, Servicios Públicos Domiciliarios.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O" sz="2000" b="1" smtClean="0"/>
              <a:t> Documento CONPES 3810 de 2014, agua potable y saneamiento básico en zona rural.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O" sz="2000" b="1" smtClean="0"/>
              <a:t> Sentencia C-369 de 2019, Exequibilidad Ley 1930, teniendo en cuenta consulta previa.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O" sz="2000" b="1" smtClean="0"/>
              <a:t> Sentencia T-361 de 2017, contra Minambiente protección páramo de Santurban.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CO" sz="2000" b="1" smtClean="0"/>
              <a:t> Acción de Tutela mayo de 2020 contra ANLA por haber delimitado el páramo mediante Resolución 2090 de 2014.</a:t>
            </a:r>
            <a:endParaRPr lang="es-CO" sz="2000" b="1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07623" y="1158632"/>
            <a:ext cx="3331028" cy="275626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339" y="4051895"/>
            <a:ext cx="3422473" cy="234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9727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lecha">
            <a:extLst>
              <a:ext uri="{FF2B5EF4-FFF2-40B4-BE49-F238E27FC236}">
                <a16:creationId xmlns:a16="http://schemas.microsoft.com/office/drawing/2014/main" id="{C5334E36-53F3-50F3-C551-43E71E0A9C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22" cy="6858000"/>
          </a:xfr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29612D6-833B-A71C-9DCC-0659C8A61F1F}"/>
              </a:ext>
            </a:extLst>
          </p:cNvPr>
          <p:cNvSpPr/>
          <p:nvPr/>
        </p:nvSpPr>
        <p:spPr>
          <a:xfrm>
            <a:off x="0" y="5892019"/>
            <a:ext cx="3393407" cy="81592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8D837B47-C0FA-4852-A13F-8DB22E195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558" y="500063"/>
            <a:ext cx="5249091" cy="597217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s-CO" sz="2800" b="1" dirty="0" smtClean="0"/>
              <a:t>Referentes Teóricos Nivel Regional</a:t>
            </a:r>
            <a:endParaRPr lang="es-CO" sz="2800" b="1" dirty="0"/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01362047-4E43-4A86-8E6F-FC21D21F8910}"/>
              </a:ext>
            </a:extLst>
          </p:cNvPr>
          <p:cNvSpPr txBox="1">
            <a:spLocks/>
          </p:cNvSpPr>
          <p:nvPr/>
        </p:nvSpPr>
        <p:spPr>
          <a:xfrm>
            <a:off x="561105" y="1267098"/>
            <a:ext cx="5536474" cy="4975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CO" b="1" smtClean="0"/>
              <a:t>Páramo de Santurban: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CO" sz="2400" smtClean="0"/>
              <a:t> Extensión aproximada de 150.000 hás.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CO" sz="2400" smtClean="0"/>
              <a:t> Está entre 2.800 a 4.290 m.s.n.m.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CO" sz="2400" smtClean="0"/>
              <a:t> Hace parte de dos Departamentos: Sur=28% y Norte=72%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CO" sz="2400" smtClean="0"/>
              <a:t> Aporta agua para aproximadamente 2 millones de personas.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CO" sz="2400" smtClean="0"/>
              <a:t> Territorio afectado por proyectos de minería a gran escala como MINESA.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CO" sz="2400" dirty="0"/>
          </a:p>
        </p:txBody>
      </p:sp>
      <p:pic>
        <p:nvPicPr>
          <p:cNvPr id="9" name="Marcador de contenido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904" y="666144"/>
            <a:ext cx="3918948" cy="2508129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529" y="3414575"/>
            <a:ext cx="3847323" cy="264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6653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2423</Words>
  <Application>Microsoft Office PowerPoint</Application>
  <PresentationFormat>Panorámica</PresentationFormat>
  <Paragraphs>224</Paragraphs>
  <Slides>22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31" baseType="lpstr">
      <vt:lpstr>Arial</vt:lpstr>
      <vt:lpstr>Calibri</vt:lpstr>
      <vt:lpstr>Calibri Light</vt:lpstr>
      <vt:lpstr>Courier New</vt:lpstr>
      <vt:lpstr>open_sansbold</vt:lpstr>
      <vt:lpstr>open_sansregular</vt:lpstr>
      <vt:lpstr>Times New Roman</vt:lpstr>
      <vt:lpstr>Wingdings</vt:lpstr>
      <vt:lpstr>Tema de Office</vt:lpstr>
      <vt:lpstr>Presentación de PowerPoint</vt:lpstr>
      <vt:lpstr>INVESTIGACIÓN: Del páramo de Santurban al análisis de la política pública del mínimo vital de agua potable para la ciudad de Bucaramanga, Colombia.</vt:lpstr>
      <vt:lpstr>INVESTIGACIÓN: Del páramo de Santurban al análisis de la política pública del mínimo vital de agua potable para la ciudad de Bucaramanga, Colombia.</vt:lpstr>
      <vt:lpstr>INVESTIGACIÓN: Del páramo de Santurban al análisis de la política pública del mínimo vital de agua potable para la ciudad de Bucaramanga, Colombia.</vt:lpstr>
      <vt:lpstr>OBJETIVO GENERAL: Analizar desde el páramo de Santurban, la política pública del mínimo vital del agua potable en la ciudad de Bucaramanga a la luz de los Objetivos del Desarrollo Sostenible ODS-6 y del acuerdo municipal N° 32 de 2013.</vt:lpstr>
      <vt:lpstr>PREGUNTAS DE INVESTIGACIÓN</vt:lpstr>
      <vt:lpstr>Referentes Teóricos, nivel internacional</vt:lpstr>
      <vt:lpstr>Referentes Teóricos, nivel Nacional</vt:lpstr>
      <vt:lpstr>Referentes Teóricos Nivel Regional</vt:lpstr>
      <vt:lpstr>Referentes Teóricos Nivel Regional</vt:lpstr>
      <vt:lpstr>Referentes Teóricos Nivel Municipal: Acuerdo N° 32 de agosto 21 de 2013</vt:lpstr>
      <vt:lpstr>Referentes Nivel Municipal: Acuerdo N° 32 Ag. 21 de 2013</vt:lpstr>
      <vt:lpstr>Plan de Desarrollo 2020-2023 “Bucaramanga, Ciudad de Oportunidades</vt:lpstr>
      <vt:lpstr>Plan de Desarrollo 2020-2023 “Bucaramanga, Ciudad de Oportunidades</vt:lpstr>
      <vt:lpstr>Plan de Desarrollo 2020-2023 “Bucaramanga, Ciudad de Oportunidades</vt:lpstr>
      <vt:lpstr>METODOLOGÍA: Prueba piloto, Bucaramanga, sept. 17-20 de 2021</vt:lpstr>
      <vt:lpstr>METODOLOGÍA: Enfoque, técnicas e instrumentos</vt:lpstr>
      <vt:lpstr>METODOLOGÍA: Enfoque, técnicas e instrumentos</vt:lpstr>
      <vt:lpstr>METODOLOGÍA: Producción de video documental</vt:lpstr>
      <vt:lpstr>RESULTADOS ESPERADOS</vt:lpstr>
      <vt:lpstr>COMUNIDAD IMPACTADA</vt:lpstr>
      <vt:lpstr>GRACIAS  pjaramillo@elpoli.edu.co, Celular: 3207307472 juanarias@elpoli.edu.co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Milé MuñozClaros</dc:creator>
  <cp:lastModifiedBy>Pastor Jaramillo</cp:lastModifiedBy>
  <cp:revision>26</cp:revision>
  <dcterms:created xsi:type="dcterms:W3CDTF">2022-09-05T15:33:11Z</dcterms:created>
  <dcterms:modified xsi:type="dcterms:W3CDTF">2023-05-02T03:45:49Z</dcterms:modified>
</cp:coreProperties>
</file>