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7" r:id="rId9"/>
    <p:sldId id="268" r:id="rId10"/>
    <p:sldId id="262" r:id="rId11"/>
    <p:sldId id="274" r:id="rId12"/>
    <p:sldId id="264" r:id="rId13"/>
    <p:sldId id="265" r:id="rId14"/>
    <p:sldId id="266" r:id="rId15"/>
    <p:sldId id="269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566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0906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1081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494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8409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097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2463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1417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064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506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8630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094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9744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0824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158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9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195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2348346-222F-4B6B-B81C-8914A54F409B}" type="datetimeFigureOut">
              <a:rPr lang="es-CO" smtClean="0"/>
              <a:t>26/09/2023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1410FA2-8B60-48C6-BDB0-7ABB9F505A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22038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7F0F3D2-FB2D-4981-AC05-D723DC945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960" y="264920"/>
            <a:ext cx="9966121" cy="630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41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61CC0-17B7-4945-B0B1-BFDAB1E53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572" y="99890"/>
            <a:ext cx="5093294" cy="2480940"/>
          </a:xfrm>
        </p:spPr>
        <p:txBody>
          <a:bodyPr>
            <a:normAutofit fontScale="90000"/>
          </a:bodyPr>
          <a:lstStyle/>
          <a:p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LA HUELLA HÍDRICA                    </a:t>
            </a:r>
            <a:r>
              <a:rPr lang="es-ES" dirty="0">
                <a:solidFill>
                  <a:srgbClr val="FFFF00"/>
                </a:solidFill>
                <a:latin typeface="Arial Black" panose="020B0A04020102020204" pitchFamily="34" charset="0"/>
              </a:rPr>
              <a:t>DEL HOMBRE SOBRE  LA TIERRA</a:t>
            </a:r>
            <a:endParaRPr lang="es-CO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B6449E-F120-42F7-AD39-F23E2C37D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85503" y="0"/>
            <a:ext cx="6018277" cy="6862194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latin typeface="Arial Black" panose="020B0A04020102020204" pitchFamily="34" charset="0"/>
              </a:rPr>
              <a:t>INDICADOR DEL USO DE AGUA DULCE. </a:t>
            </a:r>
            <a:r>
              <a:rPr lang="es-ES" i="1" dirty="0">
                <a:latin typeface="Arial Black" panose="020B0A04020102020204" pitchFamily="34" charset="0"/>
              </a:rPr>
              <a:t>Uso del agua por un consumidor. </a:t>
            </a:r>
          </a:p>
          <a:p>
            <a:pPr algn="ctr"/>
            <a:r>
              <a:rPr lang="es-ES" sz="1800" i="1" dirty="0">
                <a:latin typeface="Arial Black" panose="020B0A04020102020204" pitchFamily="34" charset="0"/>
              </a:rPr>
              <a:t>EL PROMEDIO MUNDIAL ESTA AROXIMADAMENTE EN 1.400 M</a:t>
            </a:r>
            <a:r>
              <a:rPr lang="es-ES" sz="1200" i="1" dirty="0">
                <a:latin typeface="Arial Black" panose="020B0A04020102020204" pitchFamily="34" charset="0"/>
              </a:rPr>
              <a:t>3</a:t>
            </a:r>
            <a:r>
              <a:rPr lang="es-ES" sz="1800" i="1" dirty="0">
                <a:latin typeface="Arial Black" panose="020B0A04020102020204" pitchFamily="34" charset="0"/>
              </a:rPr>
              <a:t> POR PERSONA/AÑO, PERO FLUCTÚA MUCHO.</a:t>
            </a:r>
          </a:p>
          <a:p>
            <a:endParaRPr lang="es-ES" i="1" dirty="0">
              <a:latin typeface="Arial Black" panose="020B0A04020102020204" pitchFamily="34" charset="0"/>
            </a:endParaRPr>
          </a:p>
          <a:p>
            <a:r>
              <a:rPr lang="es-ES" sz="2400" dirty="0">
                <a:solidFill>
                  <a:schemeClr val="tx1"/>
                </a:solidFill>
                <a:latin typeface="Arial Black" panose="020B0A04020102020204" pitchFamily="34" charset="0"/>
              </a:rPr>
              <a:t>De modo similar a la huella de carbono, la huella hídrica (HH)    </a:t>
            </a:r>
            <a:r>
              <a:rPr lang="es-ES" sz="2400" dirty="0">
                <a:solidFill>
                  <a:srgbClr val="FFFF00"/>
                </a:solidFill>
                <a:latin typeface="Arial Black" panose="020B0A04020102020204" pitchFamily="34" charset="0"/>
              </a:rPr>
              <a:t>es un indicador medioambiental que mide el volumen de agua dulce, (metros cúbicos), utilizado a lo largo de toda                 la cadena de producción                                      </a:t>
            </a:r>
            <a:r>
              <a:rPr lang="es-ES" sz="2400" dirty="0">
                <a:solidFill>
                  <a:schemeClr val="tx1"/>
                </a:solidFill>
                <a:latin typeface="Arial Black" panose="020B0A04020102020204" pitchFamily="34" charset="0"/>
              </a:rPr>
              <a:t>de un bien de consumo                o servicio, incluyendo la evaporación durante el proceso y las aguas residuales y de uso agrícola en su medición.</a:t>
            </a:r>
            <a:endParaRPr lang="es-CO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12BAA40-F681-4FE7-935F-EBB696BC34EF}"/>
              </a:ext>
            </a:extLst>
          </p:cNvPr>
          <p:cNvSpPr/>
          <p:nvPr/>
        </p:nvSpPr>
        <p:spPr>
          <a:xfrm>
            <a:off x="6095999" y="3833769"/>
            <a:ext cx="5584272" cy="2902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3BF7C32-B3C7-438C-AE0E-DBA87D82D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72" y="2739868"/>
            <a:ext cx="4700187" cy="393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02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61CC0-17B7-4945-B0B1-BFDAB1E53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30" y="99890"/>
            <a:ext cx="5385732" cy="3473820"/>
          </a:xfrm>
        </p:spPr>
        <p:txBody>
          <a:bodyPr>
            <a:noAutofit/>
          </a:bodyPr>
          <a:lstStyle/>
          <a:p>
            <a:r>
              <a:rPr lang="es-ES" dirty="0">
                <a:solidFill>
                  <a:srgbClr val="FFFF00"/>
                </a:solidFill>
                <a:latin typeface="Arial Black" panose="020B0A04020102020204" pitchFamily="34" charset="0"/>
              </a:rPr>
              <a:t>LA HUELLA HÍDRICA DEL HOMBRE SOBRE  LA TIERRA y el calentamiento global.</a:t>
            </a:r>
            <a:endParaRPr lang="es-CO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12BAA40-F681-4FE7-935F-EBB696BC34EF}"/>
              </a:ext>
            </a:extLst>
          </p:cNvPr>
          <p:cNvSpPr/>
          <p:nvPr/>
        </p:nvSpPr>
        <p:spPr>
          <a:xfrm>
            <a:off x="6095999" y="3363985"/>
            <a:ext cx="5584272" cy="3372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CON EL DESCONGELAMIENTO DE LOS GLACIALES, EN ESPECIAL DEL ÁRTICO                     QUE ES UN OCÉANO CON SU SUPERFICIE CONGELADA, PERO EL FONDO ESTÁ LÍQUIDO Y ES SUSCEPTIBLE AL CALENTAMIENTO POR LAS CORRIENTES TERMOHIALINAS OCEÁNICAS, QUE LE DERRITEN DESDE ABAJO, </a:t>
            </a:r>
            <a:r>
              <a:rPr lang="es-E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VEZ HABRÁ MAS AGUA LÍQUIDA                     MAS NO POTABLE, PERO POR  LAS SEQUÍAS PROLONGADAS, ESCACEARÁ  LA APTA PARA CONSUMO HUMANO EN LAS ZONAS POBLADAS.</a:t>
            </a:r>
            <a:endParaRPr lang="es-CO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1D8D526-3DF2-4F57-B523-23B14055B1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678" b="12860"/>
          <a:stretch/>
        </p:blipFill>
        <p:spPr>
          <a:xfrm>
            <a:off x="6207700" y="171974"/>
            <a:ext cx="5122212" cy="289839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86F81F6-3B4A-4364-8F4C-F4784FF7F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47" y="3665988"/>
            <a:ext cx="5273497" cy="290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86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3B75F6-B596-4F5A-A390-1CB6751F17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94"/>
          <a:stretch/>
        </p:blipFill>
        <p:spPr>
          <a:xfrm>
            <a:off x="411061" y="327172"/>
            <a:ext cx="11400638" cy="6199464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59C245EC-AE80-4AE8-B073-347BA9EEAAE3}"/>
              </a:ext>
            </a:extLst>
          </p:cNvPr>
          <p:cNvSpPr/>
          <p:nvPr/>
        </p:nvSpPr>
        <p:spPr>
          <a:xfrm>
            <a:off x="380301" y="1484851"/>
            <a:ext cx="2648125" cy="251669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EC184B4-A2F5-46CF-A261-636F32D1AC2A}"/>
              </a:ext>
            </a:extLst>
          </p:cNvPr>
          <p:cNvSpPr/>
          <p:nvPr/>
        </p:nvSpPr>
        <p:spPr>
          <a:xfrm>
            <a:off x="9798341" y="3103927"/>
            <a:ext cx="1912690" cy="172813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CD0A4FA9-4BAE-40F6-8836-BD01CF4F910E}"/>
              </a:ext>
            </a:extLst>
          </p:cNvPr>
          <p:cNvSpPr/>
          <p:nvPr/>
        </p:nvSpPr>
        <p:spPr>
          <a:xfrm>
            <a:off x="3615656" y="662730"/>
            <a:ext cx="3145872" cy="822121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DCF2254-BD36-4C28-9685-4F8E31BE67AD}"/>
              </a:ext>
            </a:extLst>
          </p:cNvPr>
          <p:cNvSpPr/>
          <p:nvPr/>
        </p:nvSpPr>
        <p:spPr>
          <a:xfrm>
            <a:off x="7222921" y="637563"/>
            <a:ext cx="2072081" cy="285226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EFBA7D2-7814-4240-A250-ED90DDBD4927}"/>
              </a:ext>
            </a:extLst>
          </p:cNvPr>
          <p:cNvSpPr/>
          <p:nvPr/>
        </p:nvSpPr>
        <p:spPr>
          <a:xfrm>
            <a:off x="6400800" y="5805182"/>
            <a:ext cx="2818701" cy="637563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CE173C3-D961-4E4A-A1C3-FDEE767570AE}"/>
              </a:ext>
            </a:extLst>
          </p:cNvPr>
          <p:cNvSpPr/>
          <p:nvPr/>
        </p:nvSpPr>
        <p:spPr>
          <a:xfrm>
            <a:off x="9194334" y="4832059"/>
            <a:ext cx="2072081" cy="570451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495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1A080D-4174-4470-B686-B56E8F157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21" y="369117"/>
            <a:ext cx="10586907" cy="574645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E64C22D-F99D-4606-AD39-8018CC8F07E1}"/>
              </a:ext>
            </a:extLst>
          </p:cNvPr>
          <p:cNvSpPr/>
          <p:nvPr/>
        </p:nvSpPr>
        <p:spPr>
          <a:xfrm>
            <a:off x="6635692" y="6233020"/>
            <a:ext cx="4773336" cy="4530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latin typeface="Arial Black" panose="020B0A04020102020204" pitchFamily="34" charset="0"/>
              </a:rPr>
              <a:t>… SINO, EL ÚLTIMO !</a:t>
            </a:r>
            <a:endParaRPr lang="es-CO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666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5AD4B9-DF4E-4D1B-AF63-16DA3FF9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6106" y="0"/>
            <a:ext cx="4580390" cy="6744749"/>
          </a:xfrm>
        </p:spPr>
        <p:txBody>
          <a:bodyPr>
            <a:normAutofit fontScale="90000"/>
          </a:bodyPr>
          <a:lstStyle/>
          <a:p>
            <a:r>
              <a:rPr lang="es-ES" sz="4000" dirty="0">
                <a:solidFill>
                  <a:srgbClr val="FFFF00"/>
                </a:solidFill>
                <a:latin typeface="Arial Black" panose="020B0A04020102020204" pitchFamily="34" charset="0"/>
              </a:rPr>
              <a:t>Museo del cambio climático </a:t>
            </a:r>
            <a:r>
              <a:rPr lang="es-ES" sz="4000" dirty="0" err="1">
                <a:solidFill>
                  <a:srgbClr val="FFFF00"/>
                </a:solidFill>
                <a:latin typeface="Arial Black" panose="020B0A04020102020204" pitchFamily="34" charset="0"/>
              </a:rPr>
              <a:t>mucaf</a:t>
            </a:r>
            <a:r>
              <a:rPr lang="es-ES" sz="4000" dirty="0">
                <a:solidFill>
                  <a:srgbClr val="FFFF00"/>
                </a:solidFill>
                <a:latin typeface="Arial Black" panose="020B0A04020102020204" pitchFamily="34" charset="0"/>
              </a:rPr>
              <a:t>.</a:t>
            </a:r>
            <a:br>
              <a:rPr lang="es-ES" sz="40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s-ES" sz="2700" i="1" dirty="0">
                <a:latin typeface="Arial Black" panose="020B0A04020102020204" pitchFamily="34" charset="0"/>
              </a:rPr>
              <a:t>Primer museo del cambio climático en Suramérica. Ubicado en el parque natural regional “cerro de  la judía - el Rasgón” en Floridablanca, Santander, Colombia</a:t>
            </a:r>
            <a:r>
              <a:rPr lang="es-ES" sz="2700" i="1" dirty="0"/>
              <a:t>. </a:t>
            </a:r>
            <a:r>
              <a:rPr lang="es-ES" sz="3100" dirty="0">
                <a:solidFill>
                  <a:srgbClr val="FFFF00"/>
                </a:solidFill>
                <a:latin typeface="Arial Black" panose="020B0A04020102020204" pitchFamily="34" charset="0"/>
              </a:rPr>
              <a:t>BIEN DE PATRIMONIO DEL DEPARTAMENTO de </a:t>
            </a:r>
            <a:r>
              <a:rPr lang="es-ES" sz="3100" dirty="0" err="1">
                <a:solidFill>
                  <a:srgbClr val="FFFF00"/>
                </a:solidFill>
                <a:latin typeface="Arial Black" panose="020B0A04020102020204" pitchFamily="34" charset="0"/>
              </a:rPr>
              <a:t>santander</a:t>
            </a:r>
            <a:r>
              <a:rPr lang="es-ES" sz="3100" dirty="0">
                <a:solidFill>
                  <a:srgbClr val="FFFF00"/>
                </a:solidFill>
                <a:latin typeface="Arial Black" panose="020B0A04020102020204" pitchFamily="34" charset="0"/>
              </a:rPr>
              <a:t>.</a:t>
            </a:r>
            <a:endParaRPr lang="es-CO" sz="31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40D673B-E5D0-4269-AB50-FC6FAB8AE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70" y="398477"/>
            <a:ext cx="3749879" cy="614493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D94A10E-4803-40D6-8FFE-6067721E76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4" t="18984" r="6888" b="19320"/>
          <a:stretch/>
        </p:blipFill>
        <p:spPr>
          <a:xfrm>
            <a:off x="7995074" y="281031"/>
            <a:ext cx="3945256" cy="11534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6ED8416-AB0A-4F7D-9337-FC62E357D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053" y="1602295"/>
            <a:ext cx="2924713" cy="487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28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13FF9BD-6923-48EA-9EDA-B5521D452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94" y="269365"/>
            <a:ext cx="10709012" cy="631927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B4B93DE-C625-4893-86EE-458BEAEE91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81" b="12939"/>
          <a:stretch/>
        </p:blipFill>
        <p:spPr>
          <a:xfrm>
            <a:off x="1046482" y="419450"/>
            <a:ext cx="4356027" cy="605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80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55407FD-EE2C-4C1E-BE2B-1971E1180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98" y="517495"/>
            <a:ext cx="10796630" cy="607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89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A6B69C-367B-412D-9424-73F006072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947" y="260059"/>
            <a:ext cx="10746297" cy="1518407"/>
          </a:xfrm>
        </p:spPr>
        <p:txBody>
          <a:bodyPr>
            <a:normAutofit/>
          </a:bodyPr>
          <a:lstStyle/>
          <a:p>
            <a:r>
              <a:rPr lang="es-ES" sz="6000" dirty="0">
                <a:solidFill>
                  <a:srgbClr val="FFFF00"/>
                </a:solidFill>
                <a:latin typeface="Arial Black" panose="020B0A04020102020204" pitchFamily="34" charset="0"/>
              </a:rPr>
              <a:t>LA ESPERANZA REMOTA</a:t>
            </a:r>
            <a:endParaRPr lang="es-CO" sz="6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F37219-5213-4B16-B981-4260138C5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949" y="2239861"/>
            <a:ext cx="5931017" cy="426580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s-ES" i="1" dirty="0">
                <a:solidFill>
                  <a:srgbClr val="FFFF00"/>
                </a:solidFill>
                <a:latin typeface="Arial Black" panose="020B0A04020102020204" pitchFamily="34" charset="0"/>
              </a:rPr>
              <a:t>Siempre será mejor tener una esperanza remota </a:t>
            </a:r>
          </a:p>
          <a:p>
            <a:pPr algn="ctr"/>
            <a:r>
              <a:rPr lang="es-ES" i="1" dirty="0">
                <a:solidFill>
                  <a:srgbClr val="FFFF00"/>
                </a:solidFill>
                <a:latin typeface="Arial Black" panose="020B0A04020102020204" pitchFamily="34" charset="0"/>
              </a:rPr>
              <a:t>a no tener ni la mas remota.</a:t>
            </a:r>
          </a:p>
          <a:p>
            <a:pPr algn="ctr"/>
            <a:endParaRPr lang="es-ES" dirty="0">
              <a:solidFill>
                <a:schemeClr val="tx2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es-ES" dirty="0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Dr. ÁLVARO NIÑO RIVERO. </a:t>
            </a:r>
            <a:r>
              <a:rPr lang="es-ES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MD OFTALMÓLOGO COI.</a:t>
            </a:r>
            <a:endParaRPr lang="es-ES" dirty="0">
              <a:solidFill>
                <a:schemeClr val="tx2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es-ES" dirty="0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GESTOR - DIRECTOR </a:t>
            </a:r>
          </a:p>
          <a:p>
            <a:r>
              <a:rPr lang="es-ES" dirty="0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MUSEO DEL CAMBIO CLIMÁTICO </a:t>
            </a:r>
          </a:p>
          <a:p>
            <a:r>
              <a:rPr lang="es-ES" sz="4800" dirty="0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MUCAF </a:t>
            </a:r>
          </a:p>
          <a:p>
            <a:r>
              <a:rPr lang="es-ES" dirty="0">
                <a:solidFill>
                  <a:schemeClr val="tx2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FLORIDABLANCA SANTANDER</a:t>
            </a:r>
            <a:endParaRPr lang="es-CO" dirty="0">
              <a:solidFill>
                <a:schemeClr val="tx2">
                  <a:lumMod val="40000"/>
                  <a:lumOff val="6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C119B40-01C2-4E59-B166-FC1120723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304" y="2239861"/>
            <a:ext cx="2588747" cy="426580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2EF5D96-9C1E-4209-8E7F-F6E1426BC0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49" r="13611" b="12050"/>
          <a:stretch/>
        </p:blipFill>
        <p:spPr>
          <a:xfrm>
            <a:off x="6507717" y="2239862"/>
            <a:ext cx="2588748" cy="426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1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73F71ED1-7643-4664-83B3-95A94E100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476" y="3665990"/>
            <a:ext cx="10949697" cy="3003258"/>
          </a:xfrm>
        </p:spPr>
        <p:txBody>
          <a:bodyPr>
            <a:noAutofit/>
          </a:bodyPr>
          <a:lstStyle/>
          <a:p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Por qué salió </a:t>
            </a:r>
            <a:r>
              <a:rPr lang="es-ES" sz="4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e.t</a:t>
            </a:r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.                                   de su Planeta                                        </a:t>
            </a:r>
            <a:b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   y tuvo que refugiarse    </a:t>
            </a:r>
            <a:b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                          en la tierra ?</a:t>
            </a:r>
            <a:endParaRPr lang="es-CO" sz="4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ADF3914F-CD0D-40DA-AF74-CE262A105DA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69477" y="316500"/>
            <a:ext cx="4197271" cy="3097817"/>
          </a:xfrm>
          <a:prstGeom prst="rect">
            <a:avLst/>
          </a:prstGeom>
        </p:spPr>
      </p:pic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A91DCB53-30B0-47BD-8116-30EEBA83B6E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998035" y="316500"/>
            <a:ext cx="2321138" cy="361473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D4D47A-65A8-4670-8BA2-48E59A0464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1420"/>
          <a:stretch/>
        </p:blipFill>
        <p:spPr>
          <a:xfrm>
            <a:off x="4885970" y="316499"/>
            <a:ext cx="3792842" cy="309781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F243CF0-C1C9-45DD-8327-61579648691D}"/>
              </a:ext>
            </a:extLst>
          </p:cNvPr>
          <p:cNvSpPr/>
          <p:nvPr/>
        </p:nvSpPr>
        <p:spPr>
          <a:xfrm>
            <a:off x="1042589" y="1871529"/>
            <a:ext cx="2743200" cy="1136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latin typeface="Arial Black" panose="020B0A04020102020204" pitchFamily="34" charset="0"/>
              </a:rPr>
              <a:t>RECUERDAN               A E.T. ?</a:t>
            </a:r>
            <a:endParaRPr lang="es-CO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11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9179CE0-C956-4188-8109-37E3CFF6C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8" y="330251"/>
            <a:ext cx="5203763" cy="428369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575047C-50BA-4F91-80C1-52B162F7A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1" y="1"/>
            <a:ext cx="5858312" cy="3959603"/>
          </a:xfrm>
        </p:spPr>
        <p:txBody>
          <a:bodyPr>
            <a:normAutofit/>
          </a:bodyPr>
          <a:lstStyle/>
          <a:p>
            <a:pPr algn="ctr"/>
            <a:r>
              <a:rPr lang="es-ES" sz="3100" b="1" dirty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ACASO LOS HOMO SAPIENS</a:t>
            </a:r>
            <a:r>
              <a:rPr lang="es-ES" sz="3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700" b="1" cap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causantes del calentamiento global por la adicción al consumo de combustibles fósiles, emitiendo sus residuos a la atmósfera y al mar, </a:t>
            </a:r>
            <a:r>
              <a:rPr lang="es-ES" sz="3100" b="1" cap="none" dirty="0">
                <a:solidFill>
                  <a:srgbClr val="FFFF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no vamos a aprender                         de la experiencia ajena ?</a:t>
            </a:r>
            <a:endParaRPr lang="es-CO" sz="3100" b="1" dirty="0">
              <a:solidFill>
                <a:srgbClr val="FFFF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6043A8FD-18E1-4EC6-83A2-2C4AB80E66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10685" y="4401084"/>
            <a:ext cx="2857500" cy="213583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345367F-EBB1-4E75-8652-3DDFB15FC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7872" y="4401084"/>
            <a:ext cx="2857500" cy="2135839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7ED8FF6-DAB3-4B1C-83BC-158AE398580A}"/>
              </a:ext>
            </a:extLst>
          </p:cNvPr>
          <p:cNvSpPr/>
          <p:nvPr/>
        </p:nvSpPr>
        <p:spPr>
          <a:xfrm>
            <a:off x="575738" y="4806892"/>
            <a:ext cx="5237833" cy="18371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rgbClr val="FFFF00"/>
                </a:solidFill>
                <a:latin typeface="Arial Black" panose="020B0A04020102020204" pitchFamily="34" charset="0"/>
              </a:rPr>
              <a:t>E.T. TUVO QUE SALIR DE SU PLANETA… PORQUE ÉSTE                   SE CALENTÓ !!!</a:t>
            </a:r>
            <a:endParaRPr lang="es-CO" sz="32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17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A57EAE-B1A1-4275-A08A-6DAEC020F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29388"/>
            <a:ext cx="8233285" cy="2139192"/>
          </a:xfrm>
        </p:spPr>
        <p:txBody>
          <a:bodyPr>
            <a:normAutofit fontScale="90000"/>
          </a:bodyPr>
          <a:lstStyle/>
          <a:p>
            <a:r>
              <a:rPr lang="es-ES" i="1" dirty="0">
                <a:solidFill>
                  <a:srgbClr val="FFFF00"/>
                </a:solidFill>
                <a:latin typeface="Arial Black" panose="020B0A04020102020204" pitchFamily="34" charset="0"/>
              </a:rPr>
              <a:t>SOMOS EL HOMO SAPIENS, EL MAYOR DEPREDADOR CONOCIDO,             DEJANDO HUELLAS EN LA TIERRA </a:t>
            </a:r>
            <a:r>
              <a:rPr lang="es-ES" dirty="0">
                <a:latin typeface="Arial Black" panose="020B0A04020102020204" pitchFamily="34" charset="0"/>
              </a:rPr>
              <a:t>Y SOMOS ADICTOS  AL CONSUMO DE COMUSTIBLES FÓSILES !</a:t>
            </a:r>
            <a:endParaRPr lang="es-CO" dirty="0">
              <a:latin typeface="Arial Black" panose="020B0A04020102020204" pitchFamily="34" charset="0"/>
            </a:endParaRP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80BC20-25EA-489D-A395-5526127ED7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4212" y="553673"/>
            <a:ext cx="5049714" cy="3556933"/>
          </a:xfrm>
          <a:prstGeom prst="rect">
            <a:avLst/>
          </a:prstGeo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4F41806-82AC-429B-A6AD-B61E3BC79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08132" y="553673"/>
            <a:ext cx="6079067" cy="3758267"/>
          </a:xfrm>
        </p:spPr>
        <p:txBody>
          <a:bodyPr>
            <a:normAutofit fontScale="92500"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Desde que el hombre aprendió a obtener energía barata, inmediata, transportable                   y almacenable, sacando los combustibles fósiles del subsuelo a mediados del siglo XIX, no ha parado de </a:t>
            </a:r>
            <a:r>
              <a:rPr lang="es-ES" sz="2400" b="1">
                <a:latin typeface="Arial" panose="020B0604020202020204" pitchFamily="34" charset="0"/>
                <a:cs typeface="Arial" panose="020B0604020202020204" pitchFamily="34" charset="0"/>
              </a:rPr>
              <a:t>consumirlos                         y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cada vez mas, sin pensar en sus consecuencias catastróficas.       </a:t>
            </a:r>
          </a:p>
          <a:p>
            <a:pPr algn="just"/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Las mayores víctimas del calentamiento global antrópico son la civilización y la biodiversidad.</a:t>
            </a:r>
          </a:p>
          <a:p>
            <a:pPr algn="just"/>
            <a:endParaRPr lang="es-ES" b="1" i="1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D181902-378B-4975-AA15-09B4467B5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04"/>
          <a:stretch/>
        </p:blipFill>
        <p:spPr>
          <a:xfrm>
            <a:off x="8917497" y="4311941"/>
            <a:ext cx="2843868" cy="22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7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001772-1381-43A5-8E7B-10FAA0154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289" y="0"/>
            <a:ext cx="11635098" cy="2777382"/>
          </a:xfrm>
        </p:spPr>
        <p:txBody>
          <a:bodyPr>
            <a:noAutofit/>
          </a:bodyPr>
          <a:lstStyle/>
          <a:p>
            <a:r>
              <a:rPr lang="es-ES" sz="5400" dirty="0">
                <a:solidFill>
                  <a:srgbClr val="FFFF00"/>
                </a:solidFill>
                <a:latin typeface="Arial Black" panose="020B0A04020102020204" pitchFamily="34" charset="0"/>
              </a:rPr>
              <a:t>Pero aún hay esperanza… </a:t>
            </a:r>
            <a:r>
              <a:rPr lang="es-ES" sz="4000" dirty="0">
                <a:solidFill>
                  <a:srgbClr val="FFFF00"/>
                </a:solidFill>
                <a:latin typeface="Arial Black" panose="020B0A04020102020204" pitchFamily="34" charset="0"/>
              </a:rPr>
              <a:t>                                         </a:t>
            </a:r>
            <a:r>
              <a:rPr lang="es-ES" i="1" dirty="0">
                <a:solidFill>
                  <a:srgbClr val="FFFF00"/>
                </a:solidFill>
                <a:latin typeface="Arial Black" panose="020B0A04020102020204" pitchFamily="34" charset="0"/>
              </a:rPr>
              <a:t>y siempre será mejor                                                   tener una esperanza así sea remota,  a no tener ni la mas remota !</a:t>
            </a:r>
            <a:endParaRPr lang="es-CO" i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75E2A88-583A-4F8C-A5B7-C590332A79F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15774"/>
          <a:stretch/>
        </p:blipFill>
        <p:spPr>
          <a:xfrm>
            <a:off x="380289" y="2849234"/>
            <a:ext cx="2828658" cy="3760149"/>
          </a:xfrm>
          <a:prstGeom prst="rect">
            <a:avLst/>
          </a:prstGeom>
        </p:spPr>
      </p:pic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7B71457-1282-4D96-82A6-5A311B166C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0082" y="2777382"/>
            <a:ext cx="4623274" cy="3948157"/>
          </a:xfrm>
        </p:spPr>
        <p:txBody>
          <a:bodyPr>
            <a:normAutofit lnSpcReduction="10000"/>
          </a:bodyPr>
          <a:lstStyle/>
          <a:p>
            <a:pPr algn="ctr"/>
            <a:r>
              <a:rPr lang="es-ES" sz="3200" dirty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LA ESPERANZA REMOTA PARA                  EL PLANETA                   </a:t>
            </a:r>
            <a:r>
              <a:rPr lang="es-ES" sz="3200" dirty="0">
                <a:solidFill>
                  <a:srgbClr val="FFFF00"/>
                </a:solidFill>
                <a:latin typeface="Arial Black" panose="020B0A04020102020204" pitchFamily="34" charset="0"/>
              </a:rPr>
              <a:t>ES REDUCIR                </a:t>
            </a:r>
            <a:r>
              <a:rPr lang="es-ES" sz="4000" dirty="0">
                <a:solidFill>
                  <a:srgbClr val="FFFF00"/>
                </a:solidFill>
                <a:latin typeface="Arial Black" panose="020B0A04020102020204" pitchFamily="34" charset="0"/>
              </a:rPr>
              <a:t>LAS HUELLAS                </a:t>
            </a:r>
            <a:r>
              <a:rPr lang="es-ES" sz="3200" dirty="0">
                <a:solidFill>
                  <a:schemeClr val="tx1">
                    <a:lumMod val="95000"/>
                  </a:schemeClr>
                </a:solidFill>
                <a:latin typeface="Arial Black" panose="020B0A04020102020204" pitchFamily="34" charset="0"/>
              </a:rPr>
              <a:t>DEL PASO DEL HOMBRE SOBRE EL PLANETA.</a:t>
            </a:r>
            <a:endParaRPr lang="es-CO" sz="3200" dirty="0">
              <a:solidFill>
                <a:schemeClr val="tx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75D8423-29D9-43EF-8711-1E9A125BDE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716"/>
          <a:stretch/>
        </p:blipFill>
        <p:spPr>
          <a:xfrm>
            <a:off x="3552812" y="2849234"/>
            <a:ext cx="2743405" cy="376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58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04D603-AF53-44A9-8647-E6E0EE94C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03" y="310393"/>
            <a:ext cx="11635530" cy="1887523"/>
          </a:xfrm>
        </p:spPr>
        <p:txBody>
          <a:bodyPr>
            <a:normAutofit/>
          </a:bodyPr>
          <a:lstStyle/>
          <a:p>
            <a:pPr algn="ctr"/>
            <a:r>
              <a:rPr lang="es-ES" sz="4800" dirty="0">
                <a:solidFill>
                  <a:srgbClr val="FFFF00"/>
                </a:solidFill>
                <a:latin typeface="Arial Black" panose="020B0A04020102020204" pitchFamily="34" charset="0"/>
              </a:rPr>
              <a:t>LAS 4 HUELLAS DEL PASO DEL HOMBRE SOBRE LA TIERRA SON:</a:t>
            </a:r>
            <a:endParaRPr lang="es-CO" sz="48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8DF3E6-E117-4C79-80DE-DE4E87035C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6503" y="2516697"/>
            <a:ext cx="7373923" cy="4269997"/>
          </a:xfrm>
        </p:spPr>
        <p:txBody>
          <a:bodyPr>
            <a:noAutofit/>
          </a:bodyPr>
          <a:lstStyle/>
          <a:p>
            <a:r>
              <a:rPr lang="es-ES" sz="3600" dirty="0">
                <a:solidFill>
                  <a:schemeClr val="tx1"/>
                </a:solidFill>
                <a:latin typeface="Arial Black" panose="020B0A04020102020204" pitchFamily="34" charset="0"/>
              </a:rPr>
              <a:t>1. HUELLA  ECOLÓGICA.</a:t>
            </a:r>
          </a:p>
          <a:p>
            <a:r>
              <a:rPr lang="es-ES" sz="3600" dirty="0">
                <a:solidFill>
                  <a:srgbClr val="FFFF00"/>
                </a:solidFill>
                <a:latin typeface="Arial Black" panose="020B0A04020102020204" pitchFamily="34" charset="0"/>
              </a:rPr>
              <a:t>2. HUELLA DEMOGRÁFICA.</a:t>
            </a:r>
          </a:p>
          <a:p>
            <a:r>
              <a:rPr lang="es-ES" sz="3600" dirty="0">
                <a:solidFill>
                  <a:schemeClr val="tx1"/>
                </a:solidFill>
                <a:latin typeface="Arial Black" panose="020B0A04020102020204" pitchFamily="34" charset="0"/>
              </a:rPr>
              <a:t>3. HUELLA DE CARBONO.</a:t>
            </a:r>
          </a:p>
          <a:p>
            <a:r>
              <a:rPr lang="es-ES" sz="3600" dirty="0">
                <a:solidFill>
                  <a:srgbClr val="FFFF00"/>
                </a:solidFill>
                <a:latin typeface="Arial Black" panose="020B0A04020102020204" pitchFamily="34" charset="0"/>
              </a:rPr>
              <a:t>4. HUELLA HÍDRICA. </a:t>
            </a:r>
            <a:endParaRPr lang="es-CO" sz="3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2E3BA8C-8BB2-483D-A0DE-183039D28BD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16536" y="2608976"/>
            <a:ext cx="4345497" cy="393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52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43E4E3C-C9E4-4CDD-AAAB-CE9BCBEC45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20" r="3995"/>
          <a:stretch/>
        </p:blipFill>
        <p:spPr>
          <a:xfrm>
            <a:off x="369117" y="1157681"/>
            <a:ext cx="8031399" cy="557029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B5E2107-7863-4DD4-84E9-817C32706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1163" y="2305988"/>
            <a:ext cx="4304284" cy="306045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D2ACAE5-486D-4661-9405-93B5FF8FE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2774" y="275200"/>
            <a:ext cx="3240109" cy="176435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8EC56DE-2103-4B94-AF49-00D4BADB5A8D}"/>
              </a:ext>
            </a:extLst>
          </p:cNvPr>
          <p:cNvSpPr/>
          <p:nvPr/>
        </p:nvSpPr>
        <p:spPr>
          <a:xfrm>
            <a:off x="8582774" y="5349667"/>
            <a:ext cx="3240109" cy="11147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solidFill>
                  <a:srgbClr val="FFFF00"/>
                </a:solidFill>
                <a:latin typeface="Arial Black" panose="020B0A04020102020204" pitchFamily="34" charset="0"/>
              </a:rPr>
              <a:t>Y DONDE ESTÁN EL PLANETA B Y EL PLANETA C ?</a:t>
            </a:r>
            <a:endParaRPr lang="es-CO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4E09158-2CAA-4C6D-8CE0-E45136A406AD}"/>
              </a:ext>
            </a:extLst>
          </p:cNvPr>
          <p:cNvSpPr/>
          <p:nvPr/>
        </p:nvSpPr>
        <p:spPr>
          <a:xfrm>
            <a:off x="369117" y="275200"/>
            <a:ext cx="8011485" cy="765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>
                <a:latin typeface="Arial Black" panose="020B0A04020102020204" pitchFamily="34" charset="0"/>
              </a:rPr>
              <a:t>LAS HUELLAS ECOLÓGICA Y DEMOGRÁFICA</a:t>
            </a:r>
            <a:endParaRPr lang="es-CO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19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DAB8B20-419D-42B6-8AFB-3CCABDB7B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677" y="481318"/>
            <a:ext cx="10595295" cy="595985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DEEFA565-F22B-4291-8657-71FE1F7DD326}"/>
              </a:ext>
            </a:extLst>
          </p:cNvPr>
          <p:cNvSpPr/>
          <p:nvPr/>
        </p:nvSpPr>
        <p:spPr>
          <a:xfrm>
            <a:off x="964734" y="4488110"/>
            <a:ext cx="3246539" cy="1786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Arial Black" panose="020B0A04020102020204" pitchFamily="34" charset="0"/>
              </a:rPr>
              <a:t>HAY QUE DESCARBONIZAR                   LA ECONOMÍA Y LA GENERACIÓN DE ENERGIA QUE ES ELECTRICIDAD               Y MOVIMIENTO.</a:t>
            </a:r>
            <a:endParaRPr lang="es-CO" sz="1600" dirty="0">
              <a:latin typeface="Arial Black" panose="020B0A0402010202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B8A9920-A4F5-4947-A0A3-5D1AC6EAB20C}"/>
              </a:ext>
            </a:extLst>
          </p:cNvPr>
          <p:cNvSpPr/>
          <p:nvPr/>
        </p:nvSpPr>
        <p:spPr>
          <a:xfrm>
            <a:off x="4359479" y="4488110"/>
            <a:ext cx="3403134" cy="1786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latin typeface="Arial Black" panose="020B0A04020102020204" pitchFamily="34" charset="0"/>
              </a:rPr>
              <a:t>CON SOLO SOLUCIONAR                   EL CAMBIO DE MATRIZ ENERGÉTICA FÓSIL, PARA                 LA PRODUCCIÓN DE ENERGÍA, HABREMOS REDUCIDO EL 70% DE LAS EMISIONES DE CO</a:t>
            </a:r>
            <a:r>
              <a:rPr lang="es-ES" sz="1000" dirty="0">
                <a:latin typeface="Arial Black" panose="020B0A04020102020204" pitchFamily="34" charset="0"/>
              </a:rPr>
              <a:t>2</a:t>
            </a:r>
            <a:r>
              <a:rPr lang="es-ES" sz="1400" dirty="0">
                <a:latin typeface="Arial Black" panose="020B0A04020102020204" pitchFamily="34" charset="0"/>
              </a:rPr>
              <a:t>.</a:t>
            </a:r>
            <a:endParaRPr lang="es-CO" sz="1400" dirty="0">
              <a:latin typeface="Arial Black" panose="020B0A040201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718F88E-033B-434F-8816-977DA51F8486}"/>
              </a:ext>
            </a:extLst>
          </p:cNvPr>
          <p:cNvSpPr/>
          <p:nvPr/>
        </p:nvSpPr>
        <p:spPr>
          <a:xfrm>
            <a:off x="7877262" y="4488110"/>
            <a:ext cx="3459061" cy="1786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latin typeface="Arial Black" panose="020B0A04020102020204" pitchFamily="34" charset="0"/>
              </a:rPr>
              <a:t>YA ES HORA DE SENTARNOS A PENSAR EN LA TRANSICIÓN                   Y EFICIENCIA ENERGÉTICAS !</a:t>
            </a:r>
            <a:endParaRPr lang="es-CO" dirty="0">
              <a:latin typeface="Arial Black" panose="020B0A040201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99AB6D0-0C77-4322-9367-5859CF15B7C3}"/>
              </a:ext>
            </a:extLst>
          </p:cNvPr>
          <p:cNvSpPr/>
          <p:nvPr/>
        </p:nvSpPr>
        <p:spPr>
          <a:xfrm>
            <a:off x="964734" y="645953"/>
            <a:ext cx="6797879" cy="562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>
                <a:latin typeface="Arial Black" panose="020B0A04020102020204" pitchFamily="34" charset="0"/>
              </a:rPr>
              <a:t>LA HUELLA DE CARBONO</a:t>
            </a:r>
            <a:endParaRPr lang="es-CO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598295"/>
      </p:ext>
    </p:extLst>
  </p:cSld>
  <p:clrMapOvr>
    <a:masterClrMapping/>
  </p:clrMapOvr>
</p:sld>
</file>

<file path=ppt/theme/theme1.xml><?xml version="1.0" encoding="utf-8"?>
<a:theme xmlns:a="http://schemas.openxmlformats.org/drawingml/2006/main" name="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623</TotalTime>
  <Words>594</Words>
  <Application>Microsoft Office PowerPoint</Application>
  <PresentationFormat>Panorámica</PresentationFormat>
  <Paragraphs>39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Century Gothic</vt:lpstr>
      <vt:lpstr>Wingdings 3</vt:lpstr>
      <vt:lpstr>Sector</vt:lpstr>
      <vt:lpstr>Presentación de PowerPoint</vt:lpstr>
      <vt:lpstr>LA ESPERANZA REMOTA</vt:lpstr>
      <vt:lpstr>Por qué salió e.t.                                   de su Planeta                                            y tuvo que refugiarse                               en la tierra ?</vt:lpstr>
      <vt:lpstr>ACASO LOS HOMO SAPIENS, causantes del calentamiento global por la adicción al consumo de combustibles fósiles, emitiendo sus residuos a la atmósfera y al mar, no vamos a aprender                         de la experiencia ajena ?</vt:lpstr>
      <vt:lpstr>SOMOS EL HOMO SAPIENS, EL MAYOR DEPREDADOR CONOCIDO,             DEJANDO HUELLAS EN LA TIERRA Y SOMOS ADICTOS  AL CONSUMO DE COMUSTIBLES FÓSILES !</vt:lpstr>
      <vt:lpstr>Pero aún hay esperanza…                                          y siempre será mejor                                                   tener una esperanza así sea remota,  a no tener ni la mas remota !</vt:lpstr>
      <vt:lpstr>LAS 4 HUELLAS DEL PASO DEL HOMBRE SOBRE LA TIERRA SON:</vt:lpstr>
      <vt:lpstr>Presentación de PowerPoint</vt:lpstr>
      <vt:lpstr>Presentación de PowerPoint</vt:lpstr>
      <vt:lpstr>LA HUELLA HÍDRICA                    DEL HOMBRE SOBRE  LA TIERRA</vt:lpstr>
      <vt:lpstr>LA HUELLA HÍDRICA DEL HOMBRE SOBRE  LA TIERRA y el calentamiento global.</vt:lpstr>
      <vt:lpstr>Presentación de PowerPoint</vt:lpstr>
      <vt:lpstr>Presentación de PowerPoint</vt:lpstr>
      <vt:lpstr>Museo del cambio climático mucaf. Primer museo del cambio climático en Suramérica. Ubicado en el parque natural regional “cerro de  la judía - el Rasgón” en Floridablanca, Santander, Colombia. BIEN DE PATRIMONIO DEL DEPARTAMENTO de santander.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ESPERANZA REMOTA</dc:title>
  <dc:creator>Alvaro Niño</dc:creator>
  <cp:lastModifiedBy>Alvaro Niño</cp:lastModifiedBy>
  <cp:revision>88</cp:revision>
  <dcterms:created xsi:type="dcterms:W3CDTF">2023-09-22T16:20:12Z</dcterms:created>
  <dcterms:modified xsi:type="dcterms:W3CDTF">2023-09-26T20:57:35Z</dcterms:modified>
</cp:coreProperties>
</file>